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handoutMasterIdLst>
    <p:handoutMasterId r:id="rId16"/>
  </p:handoutMasterIdLst>
  <p:sldIdLst>
    <p:sldId id="256" r:id="rId2"/>
    <p:sldId id="258" r:id="rId3"/>
    <p:sldId id="259" r:id="rId4"/>
    <p:sldId id="262" r:id="rId5"/>
    <p:sldId id="263" r:id="rId6"/>
    <p:sldId id="260" r:id="rId7"/>
    <p:sldId id="267" r:id="rId8"/>
    <p:sldId id="269" r:id="rId9"/>
    <p:sldId id="261" r:id="rId10"/>
    <p:sldId id="264" r:id="rId11"/>
    <p:sldId id="266" r:id="rId12"/>
    <p:sldId id="268" r:id="rId13"/>
    <p:sldId id="265" r:id="rId14"/>
  </p:sldIdLst>
  <p:sldSz cx="9144000" cy="6858000" type="screen4x3"/>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CF3BE41-DE7B-42CE-98B8-329C08DFFDF6}" type="datetimeFigureOut">
              <a:rPr lang="hu-HU" smtClean="0"/>
              <a:t>2015.09.18.</a:t>
            </a:fld>
            <a:endParaRPr lang="hu-HU"/>
          </a:p>
        </p:txBody>
      </p:sp>
      <p:sp>
        <p:nvSpPr>
          <p:cNvPr id="4" name="Élőláb hely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3228D5D-66A2-47BF-B66A-C520277D0FF8}" type="slidenum">
              <a:rPr lang="hu-HU" smtClean="0"/>
              <a:t>‹#›</a:t>
            </a:fld>
            <a:endParaRPr lang="hu-HU"/>
          </a:p>
        </p:txBody>
      </p:sp>
    </p:spTree>
    <p:extLst>
      <p:ext uri="{BB962C8B-B14F-4D97-AF65-F5344CB8AC3E}">
        <p14:creationId xmlns:p14="http://schemas.microsoft.com/office/powerpoint/2010/main" val="326927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7793E58-DEB0-4B40-8D0E-F942E811EADE}" type="datetimeFigureOut">
              <a:rPr lang="hu-HU" smtClean="0"/>
              <a:t>2015.09.18.</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0F9DC691-763F-4B2C-AEAF-AD3FF2F32716}" type="slidenum">
              <a:rPr lang="hu-HU" smtClean="0"/>
              <a:t>‹#›</a:t>
            </a:fld>
            <a:endParaRPr lang="hu-HU"/>
          </a:p>
        </p:txBody>
      </p:sp>
    </p:spTree>
    <p:extLst>
      <p:ext uri="{BB962C8B-B14F-4D97-AF65-F5344CB8AC3E}">
        <p14:creationId xmlns:p14="http://schemas.microsoft.com/office/powerpoint/2010/main" val="213950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0F9DC691-763F-4B2C-AEAF-AD3FF2F32716}" type="slidenum">
              <a:rPr lang="hu-HU" smtClean="0"/>
              <a:t>13</a:t>
            </a:fld>
            <a:endParaRPr lang="hu-HU"/>
          </a:p>
        </p:txBody>
      </p:sp>
    </p:spTree>
    <p:extLst>
      <p:ext uri="{BB962C8B-B14F-4D97-AF65-F5344CB8AC3E}">
        <p14:creationId xmlns:p14="http://schemas.microsoft.com/office/powerpoint/2010/main" val="262045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90D6F95B-D7EE-4B02-B7B6-B898AB80A350}" type="datetimeFigureOut">
              <a:rPr lang="hu-HU" smtClean="0"/>
              <a:t>2015.09.18.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E876830-9804-44EC-9FBB-6D06A1346337}"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90D6F95B-D7EE-4B02-B7B6-B898AB80A350}" type="datetimeFigureOut">
              <a:rPr lang="hu-HU" smtClean="0"/>
              <a:t>2015.09.18.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E876830-9804-44EC-9FBB-6D06A1346337}"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0D6F95B-D7EE-4B02-B7B6-B898AB80A350}" type="datetimeFigureOut">
              <a:rPr lang="hu-HU" smtClean="0"/>
              <a:t>2015.09.18.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E876830-9804-44EC-9FBB-6D06A1346337}" type="slidenum">
              <a:rPr lang="hu-HU" smtClean="0"/>
              <a:t>‹#›</a:t>
            </a:fld>
            <a:endParaRPr lang="hu-H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90D6F95B-D7EE-4B02-B7B6-B898AB80A350}" type="datetimeFigureOut">
              <a:rPr lang="hu-HU" smtClean="0"/>
              <a:t>2015.09.18.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E876830-9804-44EC-9FBB-6D06A1346337}" type="slidenum">
              <a:rPr lang="hu-HU" smtClean="0"/>
              <a:t>‹#›</a:t>
            </a:fld>
            <a:endParaRPr lang="hu-HU"/>
          </a:p>
        </p:txBody>
      </p:sp>
      <p:sp>
        <p:nvSpPr>
          <p:cNvPr id="7" name="Title 6"/>
          <p:cNvSpPr>
            <a:spLocks noGrp="1"/>
          </p:cNvSpPr>
          <p:nvPr>
            <p:ph type="title"/>
          </p:nvPr>
        </p:nvSpPr>
        <p:spPr/>
        <p:txBody>
          <a:bodyPr/>
          <a:lstStyle/>
          <a:p>
            <a:r>
              <a:rPr lang="hu-HU" smtClean="0"/>
              <a:t>Mintacím szerkesztése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90D6F95B-D7EE-4B02-B7B6-B898AB80A350}" type="datetimeFigureOut">
              <a:rPr lang="hu-HU" smtClean="0"/>
              <a:t>2015.09.18.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E876830-9804-44EC-9FBB-6D06A1346337}"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5" name="Date Placeholder 4"/>
          <p:cNvSpPr>
            <a:spLocks noGrp="1"/>
          </p:cNvSpPr>
          <p:nvPr>
            <p:ph type="dt" sz="half" idx="10"/>
          </p:nvPr>
        </p:nvSpPr>
        <p:spPr/>
        <p:txBody>
          <a:bodyPr/>
          <a:lstStyle/>
          <a:p>
            <a:fld id="{90D6F95B-D7EE-4B02-B7B6-B898AB80A350}" type="datetimeFigureOut">
              <a:rPr lang="hu-HU" smtClean="0"/>
              <a:t>2015.09.18.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2E876830-9804-44EC-9FBB-6D06A1346337}" type="slidenum">
              <a:rPr lang="hu-HU" smtClean="0"/>
              <a:t>‹#›</a:t>
            </a:fld>
            <a:endParaRPr lang="hu-HU"/>
          </a:p>
        </p:txBody>
      </p:sp>
      <p:sp>
        <p:nvSpPr>
          <p:cNvPr id="9" name="Content Placeholder 8"/>
          <p:cNvSpPr>
            <a:spLocks noGrp="1"/>
          </p:cNvSpPr>
          <p:nvPr>
            <p:ph sz="quarter" idx="13"/>
          </p:nvPr>
        </p:nvSpPr>
        <p:spPr>
          <a:xfrm>
            <a:off x="676655" y="2679192"/>
            <a:ext cx="3822192" cy="34472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90D6F95B-D7EE-4B02-B7B6-B898AB80A350}" type="datetimeFigureOut">
              <a:rPr lang="hu-HU" smtClean="0"/>
              <a:t>2015.09.18.</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2E876830-9804-44EC-9FBB-6D06A1346337}"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90D6F95B-D7EE-4B02-B7B6-B898AB80A350}" type="datetimeFigureOut">
              <a:rPr lang="hu-HU" smtClean="0"/>
              <a:t>2015.09.18.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2E876830-9804-44EC-9FBB-6D06A1346337}"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0D6F95B-D7EE-4B02-B7B6-B898AB80A350}" type="datetimeFigureOut">
              <a:rPr lang="hu-HU" smtClean="0"/>
              <a:t>2015.09.18.</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2E876830-9804-44EC-9FBB-6D06A1346337}"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0D6F95B-D7EE-4B02-B7B6-B898AB80A350}" type="datetimeFigureOut">
              <a:rPr lang="hu-HU" smtClean="0"/>
              <a:t>2015.09.18.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2E876830-9804-44EC-9FBB-6D06A1346337}" type="slidenum">
              <a:rPr lang="hu-HU" smtClean="0"/>
              <a:t>‹#›</a:t>
            </a:fld>
            <a:endParaRPr lang="hu-H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hu-HU" smtClean="0"/>
              <a:t>Mintacím szerkesztése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hu-HU" smtClean="0"/>
              <a:t>Mintacím szerkesztése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90D6F95B-D7EE-4B02-B7B6-B898AB80A350}" type="datetimeFigureOut">
              <a:rPr lang="hu-HU" smtClean="0"/>
              <a:t>2015.09.18.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2E876830-9804-44EC-9FBB-6D06A1346337}" type="slidenum">
              <a:rPr lang="hu-HU" smtClean="0"/>
              <a:t>‹#›</a:t>
            </a:fld>
            <a:endParaRPr lang="hu-H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0D6F95B-D7EE-4B02-B7B6-B898AB80A350}" type="datetimeFigureOut">
              <a:rPr lang="hu-HU" smtClean="0"/>
              <a:t>2015.09.18.</a:t>
            </a:fld>
            <a:endParaRPr lang="hu-H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hu-H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E876830-9804-44EC-9FBB-6D06A1346337}" type="slidenum">
              <a:rPr lang="hu-HU" smtClean="0"/>
              <a:t>‹#›</a:t>
            </a:fld>
            <a:endParaRPr lang="hu-H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2.wav"/><Relationship Id="rId7" Type="http://schemas.openxmlformats.org/officeDocument/2006/relationships/hyperlink" Target="http://www.google.hu/url?sa=i&amp;rct=j&amp;q=&amp;esrc=s&amp;frm=1&amp;source=images&amp;cd=&amp;cad=rja&amp;uact=8&amp;ved=0CAcQjRxqFQoTCITim9PQy8cCFSYycgod2CcCAQ&amp;url=http://www.baptist.hu/hu/hirek/nagyvilag/meot-aliansz-elnoksegi-talalkozo&amp;ei=HkDgVYTbNKbkyAPYz4gI&amp;psig=AFQjCNHhEq9jyR0726umn0GbZanJjQAa6w&amp;ust=1440846096199951" TargetMode="External"/><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google.hu/url?sa=i&amp;rct=j&amp;q=&amp;esrc=s&amp;frm=1&amp;source=images&amp;cd=&amp;cad=rja&amp;uact=8&amp;ved=0CAcQjRxqFQoTCJaSkpLQy8cCFYRAGgod_04LDQ&amp;url=http://refdunantul.hu/hir/mutat/6440/&amp;ei=lj_gVZbvF4SBaf-drWg&amp;psig=AFQjCNHhEq9jyR0726umn0GbZanJjQAa6w&amp;ust=1440846096199951" TargetMode="External"/><Relationship Id="rId10" Type="http://schemas.openxmlformats.org/officeDocument/2006/relationships/image" Target="../media/image10.jpeg"/><Relationship Id="rId4" Type="http://schemas.openxmlformats.org/officeDocument/2006/relationships/image" Target="../media/image7.png"/><Relationship Id="rId9" Type="http://schemas.openxmlformats.org/officeDocument/2006/relationships/hyperlink" Target="http://www.google.hu/url?sa=i&amp;rct=j&amp;q=&amp;esrc=s&amp;frm=1&amp;source=images&amp;cd=&amp;cad=rja&amp;uact=8&amp;ved=0CAcQjRxqFQoTCNeJ5eux5McCFQXxFAodzzsOwg&amp;url=http://www.kormany.hu/hu/a-miniszterelnok/hirek/orban-viktor-a-magyar-erdemrend-nagykeresztje-kituntetest-adta-at-a-gyori-megyes-puspoknek&amp;psig=AFQjCNG-9xS7kF-GYo3ifeu_k8F09ykIqw&amp;ust=144169693594537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hu/url?sa=i&amp;rct=j&amp;q=&amp;esrc=s&amp;frm=1&amp;source=images&amp;cd=&amp;cad=rja&amp;uact=8&amp;ved=0CAcQjRxqFQoTCIXWqp-p9scCFUNeFAodFGcDJg&amp;url=http://www.szurdok.eoldal.hu/cikkek/haromfa.html&amp;psig=AFQjCNFUROLAGyypgSlPWFGVICDZTZXopA&amp;ust=1442313126385556" TargetMode="Externa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4800" b="1" dirty="0" smtClean="0">
                <a:latin typeface="Times New Roman" pitchFamily="18" charset="0"/>
                <a:cs typeface="Times New Roman" pitchFamily="18" charset="0"/>
              </a:rPr>
              <a:t>Reformáció Emlékbizottság – az előkészület</a:t>
            </a:r>
            <a:endParaRPr lang="hu-HU" sz="4800" b="1" dirty="0">
              <a:latin typeface="Times New Roman" pitchFamily="18" charset="0"/>
              <a:cs typeface="Times New Roman" pitchFamily="18" charset="0"/>
            </a:endParaRPr>
          </a:p>
        </p:txBody>
      </p:sp>
      <p:sp>
        <p:nvSpPr>
          <p:cNvPr id="3" name="Alcím 2"/>
          <p:cNvSpPr>
            <a:spLocks noGrp="1"/>
          </p:cNvSpPr>
          <p:nvPr>
            <p:ph type="subTitle" idx="1"/>
          </p:nvPr>
        </p:nvSpPr>
        <p:spPr/>
        <p:txBody>
          <a:bodyPr>
            <a:normAutofit/>
          </a:bodyPr>
          <a:lstStyle/>
          <a:p>
            <a:pPr>
              <a:spcBef>
                <a:spcPts val="0"/>
              </a:spcBef>
            </a:pPr>
            <a:r>
              <a:rPr lang="hu-HU" sz="2400" dirty="0" smtClean="0">
                <a:latin typeface="Times New Roman" pitchFamily="18" charset="0"/>
                <a:cs typeface="Times New Roman" pitchFamily="18" charset="0"/>
              </a:rPr>
              <a:t>Dr. Birkás Antal</a:t>
            </a:r>
          </a:p>
          <a:p>
            <a:pPr>
              <a:spcBef>
                <a:spcPts val="0"/>
              </a:spcBef>
            </a:pPr>
            <a:r>
              <a:rPr lang="hu-HU" sz="2400" dirty="0" smtClean="0">
                <a:latin typeface="Times New Roman" pitchFamily="18" charset="0"/>
                <a:cs typeface="Times New Roman" pitchFamily="18" charset="0"/>
              </a:rPr>
              <a:t>E-mail: </a:t>
            </a:r>
            <a:r>
              <a:rPr lang="hu-HU" sz="2400" dirty="0" err="1" smtClean="0">
                <a:latin typeface="Times New Roman" pitchFamily="18" charset="0"/>
                <a:cs typeface="Times New Roman" pitchFamily="18" charset="0"/>
              </a:rPr>
              <a:t>antal.birkas</a:t>
            </a:r>
            <a:r>
              <a:rPr lang="hu-HU" sz="2400" dirty="0" smtClean="0">
                <a:latin typeface="Times New Roman" pitchFamily="18" charset="0"/>
                <a:cs typeface="Times New Roman" pitchFamily="18" charset="0"/>
              </a:rPr>
              <a:t>@</a:t>
            </a:r>
            <a:r>
              <a:rPr lang="hu-HU" sz="2400" dirty="0" err="1" smtClean="0">
                <a:latin typeface="Times New Roman" pitchFamily="18" charset="0"/>
                <a:cs typeface="Times New Roman" pitchFamily="18" charset="0"/>
              </a:rPr>
              <a:t>emmi.gov.hu</a:t>
            </a:r>
            <a:r>
              <a:rPr lang="hu-HU" sz="2400" dirty="0" smtClean="0">
                <a:latin typeface="Times New Roman" pitchFamily="18" charset="0"/>
                <a:cs typeface="Times New Roman" pitchFamily="18" charset="0"/>
              </a:rPr>
              <a:t>       </a:t>
            </a:r>
          </a:p>
          <a:p>
            <a:pPr>
              <a:spcBef>
                <a:spcPts val="0"/>
              </a:spcBef>
            </a:pPr>
            <a:r>
              <a:rPr lang="hu-HU" sz="2400" dirty="0" smtClean="0">
                <a:latin typeface="Times New Roman" pitchFamily="18" charset="0"/>
                <a:cs typeface="Times New Roman" pitchFamily="18" charset="0"/>
              </a:rPr>
              <a:t>www.reformacio2017.hu</a:t>
            </a:r>
            <a:endParaRPr lang="hu-HU" sz="2400" dirty="0">
              <a:latin typeface="Times New Roman" pitchFamily="18" charset="0"/>
              <a:cs typeface="Times New Roman" pitchFamily="18" charset="0"/>
            </a:endParaRPr>
          </a:p>
        </p:txBody>
      </p:sp>
      <p:pic>
        <p:nvPicPr>
          <p:cNvPr id="4" name="Picture 2" descr="https://encrypted-tbn0.gstatic.com/images?q=tbn:ANd9GcRlhVzJs4WkZXiuqW1e4Yk8FKkmsfEg8ER8gIGURnna5O8JOn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3573016"/>
            <a:ext cx="100996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312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pPr marL="0" indent="0" algn="just">
              <a:buNone/>
            </a:pPr>
            <a:r>
              <a:rPr lang="hu-HU" dirty="0" smtClean="0">
                <a:latin typeface="Times New Roman" pitchFamily="18" charset="0"/>
                <a:cs typeface="Times New Roman" pitchFamily="18" charset="0"/>
              </a:rPr>
              <a:t>Ezek közül is néhány:</a:t>
            </a:r>
          </a:p>
          <a:p>
            <a:pPr algn="just">
              <a:buFontTx/>
              <a:buChar char="-"/>
            </a:pPr>
            <a:r>
              <a:rPr lang="hu-HU" dirty="0" smtClean="0">
                <a:latin typeface="Times New Roman" pitchFamily="18" charset="0"/>
                <a:cs typeface="Times New Roman" pitchFamily="18" charset="0"/>
              </a:rPr>
              <a:t>2017 januárjában </a:t>
            </a:r>
            <a:r>
              <a:rPr lang="hu-HU" dirty="0" err="1" smtClean="0">
                <a:latin typeface="Times New Roman" pitchFamily="18" charset="0"/>
                <a:cs typeface="Times New Roman" pitchFamily="18" charset="0"/>
              </a:rPr>
              <a:t>MÜPA-rendezvény</a:t>
            </a:r>
            <a:r>
              <a:rPr lang="hu-HU" dirty="0" smtClean="0">
                <a:latin typeface="Times New Roman" pitchFamily="18" charset="0"/>
                <a:cs typeface="Times New Roman" pitchFamily="18" charset="0"/>
              </a:rPr>
              <a:t>;</a:t>
            </a:r>
          </a:p>
          <a:p>
            <a:pPr algn="just">
              <a:buFontTx/>
              <a:buChar char="-"/>
            </a:pPr>
            <a:r>
              <a:rPr lang="hu-HU" dirty="0" smtClean="0">
                <a:latin typeface="Times New Roman" pitchFamily="18" charset="0"/>
                <a:cs typeface="Times New Roman" pitchFamily="18" charset="0"/>
              </a:rPr>
              <a:t>2017. október 31. ARÉNA – közös ünneplés;</a:t>
            </a:r>
          </a:p>
          <a:p>
            <a:pPr algn="just">
              <a:buFontTx/>
              <a:buChar char="-"/>
            </a:pPr>
            <a:r>
              <a:rPr lang="hu-HU" dirty="0">
                <a:latin typeface="Times New Roman" pitchFamily="18" charset="0"/>
                <a:cs typeface="Times New Roman" pitchFamily="18" charset="0"/>
              </a:rPr>
              <a:t>r</a:t>
            </a:r>
            <a:r>
              <a:rPr lang="hu-HU" dirty="0" smtClean="0">
                <a:latin typeface="Times New Roman" pitchFamily="18" charset="0"/>
                <a:cs typeface="Times New Roman" pitchFamily="18" charset="0"/>
              </a:rPr>
              <a:t>eformációi kiállítás a Nemzeti Múzeumban;</a:t>
            </a:r>
          </a:p>
          <a:p>
            <a:pPr algn="just">
              <a:buFontTx/>
              <a:buChar char="-"/>
            </a:pPr>
            <a:r>
              <a:rPr lang="hu-HU" dirty="0">
                <a:latin typeface="Times New Roman" pitchFamily="18" charset="0"/>
                <a:cs typeface="Times New Roman" pitchFamily="18" charset="0"/>
              </a:rPr>
              <a:t>n</a:t>
            </a:r>
            <a:r>
              <a:rPr lang="hu-HU" dirty="0" smtClean="0">
                <a:latin typeface="Times New Roman" pitchFamily="18" charset="0"/>
                <a:cs typeface="Times New Roman" pitchFamily="18" charset="0"/>
              </a:rPr>
              <a:t>émetországi magyar napok, közös – állami és egyházi – programokkal.</a:t>
            </a:r>
            <a:endParaRPr lang="hu-HU" dirty="0">
              <a:latin typeface="Times New Roman" pitchFamily="18" charset="0"/>
              <a:cs typeface="Times New Roman" pitchFamily="18" charset="0"/>
            </a:endParaRPr>
          </a:p>
        </p:txBody>
      </p:sp>
      <p:sp>
        <p:nvSpPr>
          <p:cNvPr id="3" name="Cím 2"/>
          <p:cNvSpPr>
            <a:spLocks noGrp="1"/>
          </p:cNvSpPr>
          <p:nvPr>
            <p:ph type="title"/>
          </p:nvPr>
        </p:nvSpPr>
        <p:spPr/>
        <p:txBody>
          <a:bodyPr>
            <a:normAutofit fontScale="90000"/>
          </a:bodyPr>
          <a:lstStyle/>
          <a:p>
            <a:r>
              <a:rPr lang="hu-HU" sz="4800" b="1" dirty="0" smtClean="0">
                <a:latin typeface="Times New Roman" pitchFamily="18" charset="0"/>
                <a:cs typeface="Times New Roman" pitchFamily="18" charset="0"/>
              </a:rPr>
              <a:t>2017 – Néhány nagy, „szimbolikus” alkalom</a:t>
            </a:r>
            <a:endParaRPr lang="hu-HU"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2544342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pPr marL="0" indent="0" algn="just">
              <a:buNone/>
            </a:pPr>
            <a:r>
              <a:rPr lang="hu-HU" sz="3200" b="1" dirty="0" smtClean="0">
                <a:latin typeface="Times New Roman" pitchFamily="18" charset="0"/>
                <a:cs typeface="Times New Roman" pitchFamily="18" charset="0"/>
              </a:rPr>
              <a:t>Alkalom arra, hogy megmutassuk magunkat (láthatóvá legyünk), de még inkább arra, hogy rámutassunk Jézusra, akit mindannyian a megváltónknak tartunk. Mindez a megújulás lehetősége is a közösségeink számára.</a:t>
            </a:r>
            <a:endParaRPr lang="hu-HU" sz="3200" b="1" dirty="0">
              <a:latin typeface="Times New Roman" pitchFamily="18" charset="0"/>
              <a:cs typeface="Times New Roman" pitchFamily="18" charset="0"/>
            </a:endParaRPr>
          </a:p>
        </p:txBody>
      </p:sp>
      <p:sp>
        <p:nvSpPr>
          <p:cNvPr id="3" name="Cím 2"/>
          <p:cNvSpPr>
            <a:spLocks noGrp="1"/>
          </p:cNvSpPr>
          <p:nvPr>
            <p:ph type="title"/>
          </p:nvPr>
        </p:nvSpPr>
        <p:spPr/>
        <p:txBody>
          <a:bodyPr/>
          <a:lstStyle/>
          <a:p>
            <a:endParaRPr lang="hu-HU"/>
          </a:p>
        </p:txBody>
      </p:sp>
    </p:spTree>
    <p:extLst>
      <p:ext uri="{BB962C8B-B14F-4D97-AF65-F5344CB8AC3E}">
        <p14:creationId xmlns:p14="http://schemas.microsoft.com/office/powerpoint/2010/main" val="569264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Autofit/>
          </a:bodyPr>
          <a:lstStyle/>
          <a:p>
            <a:pPr marL="0" indent="0" algn="just">
              <a:buNone/>
            </a:pPr>
            <a:r>
              <a:rPr lang="hu-HU" b="1" dirty="0" smtClean="0">
                <a:latin typeface="Times New Roman" pitchFamily="18" charset="0"/>
                <a:cs typeface="Times New Roman" pitchFamily="18" charset="0"/>
              </a:rPr>
              <a:t>Alkalom arra is, hogy meglássuk, megtapasztaljuk: gyülekezet és intézmény (pl. iskola) csak együtt, egymással közösen tud méltó módon készülni az évfordulóra. A közösségek és a hozzájuk kötődő intézmények egymást feltételezik, egymást erősítik. Mindennek a felkészülésben, a reformációhoz kötődő rendezvények előkészítésében is meg kell mutatkoznia.</a:t>
            </a:r>
            <a:endParaRPr lang="hu-HU" b="1" dirty="0">
              <a:latin typeface="Times New Roman" pitchFamily="18" charset="0"/>
              <a:cs typeface="Times New Roman" pitchFamily="18" charset="0"/>
            </a:endParaRPr>
          </a:p>
        </p:txBody>
      </p:sp>
      <p:sp>
        <p:nvSpPr>
          <p:cNvPr id="3" name="Cím 2"/>
          <p:cNvSpPr>
            <a:spLocks noGrp="1"/>
          </p:cNvSpPr>
          <p:nvPr>
            <p:ph type="title"/>
          </p:nvPr>
        </p:nvSpPr>
        <p:spPr/>
        <p:txBody>
          <a:bodyPr/>
          <a:lstStyle/>
          <a:p>
            <a:endParaRPr lang="hu-HU"/>
          </a:p>
        </p:txBody>
      </p:sp>
    </p:spTree>
    <p:extLst>
      <p:ext uri="{BB962C8B-B14F-4D97-AF65-F5344CB8AC3E}">
        <p14:creationId xmlns:p14="http://schemas.microsoft.com/office/powerpoint/2010/main" val="259782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700808"/>
            <a:ext cx="7408333" cy="4425355"/>
          </a:xfrm>
        </p:spPr>
        <p:txBody>
          <a:bodyPr>
            <a:normAutofit/>
          </a:bodyPr>
          <a:lstStyle/>
          <a:p>
            <a:pPr marL="0" indent="0" algn="ctr">
              <a:buNone/>
            </a:pPr>
            <a:r>
              <a:rPr lang="hu-HU" sz="2800" b="1" dirty="0" smtClean="0">
                <a:latin typeface="Times New Roman" pitchFamily="18" charset="0"/>
                <a:cs typeface="Times New Roman" pitchFamily="18" charset="0"/>
              </a:rPr>
              <a:t>Köszönöm a figyelmüket!</a:t>
            </a:r>
          </a:p>
          <a:p>
            <a:pPr marL="0" indent="0" algn="ctr">
              <a:buNone/>
            </a:pPr>
            <a:endParaRPr lang="hu-HU" sz="2800" b="1" dirty="0">
              <a:latin typeface="Times New Roman" pitchFamily="18" charset="0"/>
              <a:cs typeface="Times New Roman" pitchFamily="18" charset="0"/>
            </a:endParaRPr>
          </a:p>
        </p:txBody>
      </p:sp>
      <p:sp>
        <p:nvSpPr>
          <p:cNvPr id="3" name="Cím 2"/>
          <p:cNvSpPr>
            <a:spLocks noGrp="1"/>
          </p:cNvSpPr>
          <p:nvPr>
            <p:ph type="title"/>
          </p:nvPr>
        </p:nvSpPr>
        <p:spPr/>
        <p:txBody>
          <a:bodyPr/>
          <a:lstStyle/>
          <a:p>
            <a:endParaRPr lang="hu-HU"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348880"/>
            <a:ext cx="4464496" cy="3600400"/>
          </a:xfrm>
          <a:prstGeom prst="rect">
            <a:avLst/>
          </a:prstGeom>
        </p:spPr>
      </p:pic>
    </p:spTree>
    <p:extLst>
      <p:ext uri="{BB962C8B-B14F-4D97-AF65-F5344CB8AC3E}">
        <p14:creationId xmlns:p14="http://schemas.microsoft.com/office/powerpoint/2010/main" val="754888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artalom helye 5"/>
          <p:cNvPicPr>
            <a:picLocks noGrp="1"/>
          </p:cNvPicPr>
          <p:nvPr>
            <p:ph idx="1"/>
          </p:nvPr>
        </p:nvPicPr>
        <p:blipFill>
          <a:blip r:embed="rId5" cstate="print">
            <a:extLst>
              <a:ext uri="{28A0092B-C50C-407E-A947-70E740481C1C}">
                <a14:useLocalDpi xmlns:a14="http://schemas.microsoft.com/office/drawing/2010/main" val="0"/>
              </a:ext>
            </a:extLst>
          </a:blip>
          <a:stretch>
            <a:fillRect/>
          </a:stretch>
        </p:blipFill>
        <p:spPr>
          <a:xfrm>
            <a:off x="2699792" y="1988840"/>
            <a:ext cx="5669280" cy="2394065"/>
          </a:xfrm>
          <a:prstGeom prst="rect">
            <a:avLst/>
          </a:prstGeom>
        </p:spPr>
      </p:pic>
      <p:sp>
        <p:nvSpPr>
          <p:cNvPr id="3" name="Cím 2"/>
          <p:cNvSpPr>
            <a:spLocks noGrp="1"/>
          </p:cNvSpPr>
          <p:nvPr>
            <p:ph type="title"/>
          </p:nvPr>
        </p:nvSpPr>
        <p:spPr/>
        <p:txBody>
          <a:bodyPr>
            <a:normAutofit/>
          </a:bodyPr>
          <a:lstStyle/>
          <a:p>
            <a:r>
              <a:rPr lang="hu-HU" sz="4800" b="1" dirty="0" smtClean="0">
                <a:latin typeface="Times New Roman" pitchFamily="18" charset="0"/>
                <a:cs typeface="Times New Roman" pitchFamily="18" charset="0"/>
              </a:rPr>
              <a:t>Megemlékezés vagy ünneplés?</a:t>
            </a:r>
            <a:endParaRPr lang="hu-HU" sz="4800" b="1" dirty="0">
              <a:latin typeface="Times New Roman" pitchFamily="18" charset="0"/>
              <a:cs typeface="Times New Roman" pitchFamily="18" charset="0"/>
            </a:endParaRPr>
          </a:p>
        </p:txBody>
      </p:sp>
      <p:pic>
        <p:nvPicPr>
          <p:cNvPr id="7" name="Tartalom helye 3"/>
          <p:cNvPicPr/>
          <p:nvPr/>
        </p:nvPicPr>
        <p:blipFill>
          <a:blip r:embed="rId6">
            <a:extLst>
              <a:ext uri="{28A0092B-C50C-407E-A947-70E740481C1C}">
                <a14:useLocalDpi xmlns:a14="http://schemas.microsoft.com/office/drawing/2010/main" val="0"/>
              </a:ext>
            </a:extLst>
          </a:blip>
          <a:stretch>
            <a:fillRect/>
          </a:stretch>
        </p:blipFill>
        <p:spPr>
          <a:xfrm>
            <a:off x="395536" y="2420888"/>
            <a:ext cx="5040560" cy="3096250"/>
          </a:xfrm>
          <a:prstGeom prst="rect">
            <a:avLst/>
          </a:prstGeom>
        </p:spPr>
      </p:pic>
    </p:spTree>
    <p:extLst>
      <p:ext uri="{BB962C8B-B14F-4D97-AF65-F5344CB8AC3E}">
        <p14:creationId xmlns:p14="http://schemas.microsoft.com/office/powerpoint/2010/main" val="295889376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ser.wav"/>
          </p:stSnd>
        </p:sndAc>
      </p:transition>
    </mc:Choice>
    <mc:Fallback xmlns="">
      <p:transition spd="slow">
        <p:sndAc>
          <p:stSnd>
            <p:snd r:embed="rId7"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subTnLst>
                                    <p:audio>
                                      <p:cMediaNode vol="78000">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r>
              <a:rPr lang="hu-HU" dirty="0"/>
              <a:t>l</a:t>
            </a:r>
            <a:r>
              <a:rPr lang="hu-HU" dirty="0" smtClean="0"/>
              <a:t>étrejötte;</a:t>
            </a:r>
          </a:p>
          <a:p>
            <a:r>
              <a:rPr lang="hu-HU" dirty="0"/>
              <a:t>t</a:t>
            </a:r>
            <a:r>
              <a:rPr lang="hu-HU" dirty="0" smtClean="0"/>
              <a:t>agjai;</a:t>
            </a:r>
          </a:p>
          <a:p>
            <a:r>
              <a:rPr lang="hu-HU" dirty="0"/>
              <a:t>m</a:t>
            </a:r>
            <a:r>
              <a:rPr lang="hu-HU" dirty="0" smtClean="0"/>
              <a:t>űködése, szervezeti felépítése</a:t>
            </a:r>
            <a:r>
              <a:rPr lang="hu-HU" dirty="0"/>
              <a:t>.</a:t>
            </a:r>
            <a:endParaRPr lang="hu-HU" dirty="0" smtClean="0"/>
          </a:p>
          <a:p>
            <a:endParaRPr lang="hu-HU" dirty="0"/>
          </a:p>
        </p:txBody>
      </p:sp>
      <p:sp>
        <p:nvSpPr>
          <p:cNvPr id="3" name="Cím 2"/>
          <p:cNvSpPr>
            <a:spLocks noGrp="1"/>
          </p:cNvSpPr>
          <p:nvPr>
            <p:ph type="title"/>
          </p:nvPr>
        </p:nvSpPr>
        <p:spPr/>
        <p:txBody>
          <a:bodyPr>
            <a:normAutofit fontScale="90000"/>
          </a:bodyPr>
          <a:lstStyle/>
          <a:p>
            <a:r>
              <a:rPr lang="hu-HU" sz="5300" b="1" dirty="0" smtClean="0">
                <a:latin typeface="Times New Roman" pitchFamily="18" charset="0"/>
                <a:cs typeface="Times New Roman" pitchFamily="18" charset="0"/>
              </a:rPr>
              <a:t>Az Emlékbizottság</a:t>
            </a:r>
            <a:r>
              <a:rPr lang="hu-HU" dirty="0" smtClean="0"/>
              <a:t/>
            </a:r>
            <a:br>
              <a:rPr lang="hu-HU" dirty="0" smtClean="0"/>
            </a:br>
            <a:endParaRPr lang="hu-HU" dirty="0"/>
          </a:p>
        </p:txBody>
      </p:sp>
      <p:pic>
        <p:nvPicPr>
          <p:cNvPr id="5" name="Tartalom hely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15616" y="1124744"/>
            <a:ext cx="7560840" cy="1518832"/>
          </a:xfrm>
          <a:prstGeom prst="rect">
            <a:avLst/>
          </a:prstGeom>
        </p:spPr>
      </p:pic>
      <p:pic>
        <p:nvPicPr>
          <p:cNvPr id="6" name="Picture 7" descr="Képtalálat a következ&amp;odblac;re: „reformáció 500 é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977519"/>
            <a:ext cx="3816424" cy="196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96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47664" y="1916832"/>
            <a:ext cx="2324100" cy="2219325"/>
          </a:xfrm>
        </p:spPr>
      </p:pic>
      <p:sp>
        <p:nvSpPr>
          <p:cNvPr id="3" name="Cím 2"/>
          <p:cNvSpPr>
            <a:spLocks noGrp="1"/>
          </p:cNvSpPr>
          <p:nvPr>
            <p:ph type="title"/>
          </p:nvPr>
        </p:nvSpPr>
        <p:spPr/>
        <p:txBody>
          <a:bodyPr>
            <a:noAutofit/>
          </a:bodyPr>
          <a:lstStyle/>
          <a:p>
            <a:r>
              <a:rPr lang="hu-HU" sz="4800" b="1" dirty="0" smtClean="0">
                <a:latin typeface="Times New Roman" pitchFamily="18" charset="0"/>
                <a:cs typeface="Times New Roman" pitchFamily="18" charset="0"/>
              </a:rPr>
              <a:t>Megemlékezés és ünnep! Ökumenikus szellemben.</a:t>
            </a:r>
            <a:endParaRPr lang="hu-HU" sz="4800" b="1" dirty="0">
              <a:latin typeface="Times New Roman" pitchFamily="18" charset="0"/>
              <a:cs typeface="Times New Roman" pitchFamily="18" charset="0"/>
            </a:endParaRPr>
          </a:p>
        </p:txBody>
      </p:sp>
      <p:pic>
        <p:nvPicPr>
          <p:cNvPr id="1028" name="Picture 4" descr="http://refdunantul.hu/data/gallery/1/pic_43.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1916832"/>
            <a:ext cx="4367808" cy="28936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aptist.hu/files/cache/6f9375a4882bfd99d8df0f7edcfe30f6.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3717032"/>
            <a:ext cx="4680520" cy="29819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kormany.hu/download/4/82/70000/tn496c0.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1844824"/>
            <a:ext cx="4004518"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4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wipe(down)">
                                      <p:cBhvr>
                                        <p:cTn id="13" dur="580">
                                          <p:stCondLst>
                                            <p:cond delay="0"/>
                                          </p:stCondLst>
                                        </p:cTn>
                                        <p:tgtEl>
                                          <p:spTgt spid="1030"/>
                                        </p:tgtEl>
                                      </p:cBhvr>
                                    </p:animEffect>
                                    <p:anim calcmode="lin" valueType="num">
                                      <p:cBhvr>
                                        <p:cTn id="14"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30"/>
                                        </p:tgtEl>
                                      </p:cBhvr>
                                      <p:to x="100000" y="60000"/>
                                    </p:animScale>
                                    <p:animScale>
                                      <p:cBhvr>
                                        <p:cTn id="20" dur="166" decel="50000">
                                          <p:stCondLst>
                                            <p:cond delay="676"/>
                                          </p:stCondLst>
                                        </p:cTn>
                                        <p:tgtEl>
                                          <p:spTgt spid="1030"/>
                                        </p:tgtEl>
                                      </p:cBhvr>
                                      <p:to x="100000" y="100000"/>
                                    </p:animScale>
                                    <p:animScale>
                                      <p:cBhvr>
                                        <p:cTn id="21" dur="26">
                                          <p:stCondLst>
                                            <p:cond delay="1312"/>
                                          </p:stCondLst>
                                        </p:cTn>
                                        <p:tgtEl>
                                          <p:spTgt spid="1030"/>
                                        </p:tgtEl>
                                      </p:cBhvr>
                                      <p:to x="100000" y="80000"/>
                                    </p:animScale>
                                    <p:animScale>
                                      <p:cBhvr>
                                        <p:cTn id="22" dur="166" decel="50000">
                                          <p:stCondLst>
                                            <p:cond delay="1338"/>
                                          </p:stCondLst>
                                        </p:cTn>
                                        <p:tgtEl>
                                          <p:spTgt spid="1030"/>
                                        </p:tgtEl>
                                      </p:cBhvr>
                                      <p:to x="100000" y="100000"/>
                                    </p:animScale>
                                    <p:animScale>
                                      <p:cBhvr>
                                        <p:cTn id="23" dur="26">
                                          <p:stCondLst>
                                            <p:cond delay="1642"/>
                                          </p:stCondLst>
                                        </p:cTn>
                                        <p:tgtEl>
                                          <p:spTgt spid="1030"/>
                                        </p:tgtEl>
                                      </p:cBhvr>
                                      <p:to x="100000" y="90000"/>
                                    </p:animScale>
                                    <p:animScale>
                                      <p:cBhvr>
                                        <p:cTn id="24" dur="166" decel="50000">
                                          <p:stCondLst>
                                            <p:cond delay="1668"/>
                                          </p:stCondLst>
                                        </p:cTn>
                                        <p:tgtEl>
                                          <p:spTgt spid="1030"/>
                                        </p:tgtEl>
                                      </p:cBhvr>
                                      <p:to x="100000" y="100000"/>
                                    </p:animScale>
                                    <p:animScale>
                                      <p:cBhvr>
                                        <p:cTn id="25" dur="26">
                                          <p:stCondLst>
                                            <p:cond delay="1808"/>
                                          </p:stCondLst>
                                        </p:cTn>
                                        <p:tgtEl>
                                          <p:spTgt spid="1030"/>
                                        </p:tgtEl>
                                      </p:cBhvr>
                                      <p:to x="100000" y="95000"/>
                                    </p:animScale>
                                    <p:animScale>
                                      <p:cBhvr>
                                        <p:cTn id="26" dur="166" decel="50000">
                                          <p:stCondLst>
                                            <p:cond delay="1834"/>
                                          </p:stCondLst>
                                        </p:cTn>
                                        <p:tgtEl>
                                          <p:spTgt spid="1030"/>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2" name="drumroll.wav"/>
                                        </p:tgtEl>
                                      </p:cMediaNode>
                                    </p:audio>
                                  </p:sub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randombar(horizontal)">
                                      <p:cBhvr>
                                        <p:cTn id="31" dur="500"/>
                                        <p:tgtEl>
                                          <p:spTgt spid="1026"/>
                                        </p:tgtEl>
                                      </p:cBhvr>
                                    </p:animEffect>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5656" y="2060848"/>
            <a:ext cx="3516795" cy="1978197"/>
          </a:xfrm>
        </p:spPr>
      </p:pic>
      <p:sp>
        <p:nvSpPr>
          <p:cNvPr id="3" name="Cím 2"/>
          <p:cNvSpPr>
            <a:spLocks noGrp="1"/>
          </p:cNvSpPr>
          <p:nvPr>
            <p:ph type="title"/>
          </p:nvPr>
        </p:nvSpPr>
        <p:spPr/>
        <p:txBody>
          <a:bodyPr>
            <a:normAutofit/>
          </a:bodyPr>
          <a:lstStyle/>
          <a:p>
            <a:r>
              <a:rPr lang="hu-HU" sz="4800" b="1" dirty="0" smtClean="0">
                <a:latin typeface="Times New Roman" pitchFamily="18" charset="0"/>
                <a:cs typeface="Times New Roman" pitchFamily="18" charset="0"/>
              </a:rPr>
              <a:t>KÖZÖS KINCS</a:t>
            </a:r>
            <a:endParaRPr lang="hu-HU" sz="4800" b="1" dirty="0">
              <a:latin typeface="Times New Roman" pitchFamily="18" charset="0"/>
              <a:cs typeface="Times New Roman" pitchFamily="18" charset="0"/>
            </a:endParaRPr>
          </a:p>
        </p:txBody>
      </p:sp>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853" y="1844824"/>
            <a:ext cx="2945563" cy="3600400"/>
          </a:xfrm>
          <a:prstGeom prst="rect">
            <a:avLst/>
          </a:prstGeom>
        </p:spPr>
      </p:pic>
      <p:pic>
        <p:nvPicPr>
          <p:cNvPr id="1026" name="Picture 2" descr="http://www.szurdok.eoldal.hu/img/picture/39/kincseslada.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5696" y="4293095"/>
            <a:ext cx="1008111" cy="109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41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872067" y="1988840"/>
            <a:ext cx="7408333" cy="4137323"/>
          </a:xfrm>
        </p:spPr>
        <p:txBody>
          <a:bodyPr>
            <a:normAutofit/>
          </a:bodyPr>
          <a:lstStyle/>
          <a:p>
            <a:pPr algn="just"/>
            <a:r>
              <a:rPr lang="hu-HU" dirty="0" smtClean="0"/>
              <a:t>Prioritások: fiatalok (már kiírt pályázatok!), vidéki bázisok (pl. Sárvár, Sopron, Debrecen, Csurgó, Tomor), Kárpát-medencei dimenzió.</a:t>
            </a:r>
          </a:p>
          <a:p>
            <a:pPr marL="0" indent="0" algn="just">
              <a:buNone/>
            </a:pPr>
            <a:endParaRPr lang="hu-HU" dirty="0" smtClean="0"/>
          </a:p>
          <a:p>
            <a:pPr marL="0" indent="0" algn="just">
              <a:buNone/>
            </a:pPr>
            <a:r>
              <a:rPr lang="hu-HU" dirty="0" smtClean="0"/>
              <a:t>De természetesen a nemzetközi dimenzió is fontos.</a:t>
            </a:r>
          </a:p>
          <a:p>
            <a:pPr algn="just"/>
            <a:endParaRPr lang="hu-HU" dirty="0" smtClean="0"/>
          </a:p>
        </p:txBody>
      </p:sp>
      <p:sp>
        <p:nvSpPr>
          <p:cNvPr id="3" name="Cím 2"/>
          <p:cNvSpPr>
            <a:spLocks noGrp="1"/>
          </p:cNvSpPr>
          <p:nvPr>
            <p:ph type="title"/>
          </p:nvPr>
        </p:nvSpPr>
        <p:spPr/>
        <p:txBody>
          <a:bodyPr>
            <a:normAutofit/>
          </a:bodyPr>
          <a:lstStyle/>
          <a:p>
            <a:pPr hangingPunct="0"/>
            <a:r>
              <a:rPr lang="hu-HU" dirty="0" smtClean="0"/>
              <a:t>Konkrét lépések, elképzelések</a:t>
            </a:r>
            <a:endParaRPr lang="hu-HU" dirty="0"/>
          </a:p>
        </p:txBody>
      </p:sp>
      <p:pic>
        <p:nvPicPr>
          <p:cNvPr id="4" name="Kép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967650"/>
            <a:ext cx="3240360" cy="232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07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artalom helye 8"/>
          <p:cNvSpPr>
            <a:spLocks noGrp="1"/>
          </p:cNvSpPr>
          <p:nvPr>
            <p:ph idx="1"/>
          </p:nvPr>
        </p:nvSpPr>
        <p:spPr/>
        <p:txBody>
          <a:bodyPr>
            <a:normAutofit fontScale="92500"/>
          </a:bodyPr>
          <a:lstStyle/>
          <a:p>
            <a:pPr marL="0" indent="0" algn="just">
              <a:buNone/>
            </a:pPr>
            <a:r>
              <a:rPr lang="hu-HU" b="1" dirty="0" smtClean="0">
                <a:latin typeface="Times New Roman" pitchFamily="18" charset="0"/>
                <a:cs typeface="Times New Roman" pitchFamily="18" charset="0"/>
              </a:rPr>
              <a:t>Közel </a:t>
            </a:r>
            <a:r>
              <a:rPr lang="hu-HU" b="1" dirty="0">
                <a:latin typeface="Times New Roman" pitchFamily="18" charset="0"/>
                <a:cs typeface="Times New Roman" pitchFamily="18" charset="0"/>
              </a:rPr>
              <a:t>7</a:t>
            </a:r>
            <a:r>
              <a:rPr lang="hu-HU" b="1" dirty="0" smtClean="0">
                <a:latin typeface="Times New Roman" pitchFamily="18" charset="0"/>
                <a:cs typeface="Times New Roman" pitchFamily="18" charset="0"/>
              </a:rPr>
              <a:t>0 projekt, a legkülönfélébb jellegűek: fotópályázat, kutatói csereprogram, szlogenpályázat, gyülekezetek számára kiírt programpályázatok, képzőművészek számára kiírt pályázatok, zenei programok, „a reformáció hírnökei”, emlékkút (forrás), dokumentumfilmek, életinterjúk, egyháztörténeti könyvek (könyvkiadás), erdélyi projektek (unitárius, református, evangélikus elképzelések), reformációi „vándorbusz”, konferenciák, lelkészek adatbázisa, felekezeti iskolák bemutatkozása, játékfilm, iskolai vetélkedők (műveltségi verseny)  stb.</a:t>
            </a:r>
            <a:endParaRPr lang="hu-HU" b="1" dirty="0">
              <a:latin typeface="Times New Roman" pitchFamily="18" charset="0"/>
              <a:cs typeface="Times New Roman" pitchFamily="18" charset="0"/>
            </a:endParaRPr>
          </a:p>
        </p:txBody>
      </p:sp>
      <p:sp>
        <p:nvSpPr>
          <p:cNvPr id="3" name="Cím 2"/>
          <p:cNvSpPr>
            <a:spLocks noGrp="1"/>
          </p:cNvSpPr>
          <p:nvPr>
            <p:ph type="title"/>
          </p:nvPr>
        </p:nvSpPr>
        <p:spPr/>
        <p:txBody>
          <a:bodyPr/>
          <a:lstStyle/>
          <a:p>
            <a:r>
              <a:rPr lang="hu-HU" dirty="0" smtClean="0"/>
              <a:t>„GIGATÁBLÁZAT”</a:t>
            </a:r>
            <a:endParaRPr lang="hu-HU" dirty="0"/>
          </a:p>
        </p:txBody>
      </p:sp>
    </p:spTree>
    <p:extLst>
      <p:ext uri="{BB962C8B-B14F-4D97-AF65-F5344CB8AC3E}">
        <p14:creationId xmlns:p14="http://schemas.microsoft.com/office/powerpoint/2010/main" val="2091127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extLst>
              <p:ext uri="{D42A27DB-BD31-4B8C-83A1-F6EECF244321}">
                <p14:modId xmlns:p14="http://schemas.microsoft.com/office/powerpoint/2010/main" val="3606602320"/>
              </p:ext>
            </p:extLst>
          </p:nvPr>
        </p:nvGraphicFramePr>
        <p:xfrm>
          <a:off x="2339752" y="1196773"/>
          <a:ext cx="5040560" cy="5400590"/>
        </p:xfrm>
        <a:graphic>
          <a:graphicData uri="http://schemas.openxmlformats.org/drawingml/2006/table">
            <a:tbl>
              <a:tblPr>
                <a:tableStyleId>{5C22544A-7EE6-4342-B048-85BDC9FD1C3A}</a:tableStyleId>
              </a:tblPr>
              <a:tblGrid>
                <a:gridCol w="504947"/>
                <a:gridCol w="4535613"/>
              </a:tblGrid>
              <a:tr h="91347">
                <a:tc>
                  <a:txBody>
                    <a:bodyPr/>
                    <a:lstStyle/>
                    <a:p>
                      <a:pPr algn="ct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A projekt megnevezése</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1</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2015-ben elindult NAGYPROJEKTEK BEFEJEZÉSE</a:t>
                      </a:r>
                      <a:endParaRPr lang="hu-HU" sz="400" kern="150">
                        <a:solidFill>
                          <a:srgbClr val="00000A"/>
                        </a:solidFill>
                        <a:effectLst/>
                        <a:latin typeface="Calibri"/>
                        <a:ea typeface="Calibri"/>
                        <a:cs typeface="F"/>
                      </a:endParaRPr>
                    </a:p>
                  </a:txBody>
                  <a:tcPr marL="22365" marR="22365" marT="0" marB="0"/>
                </a:tc>
              </a:tr>
              <a:tr h="101496">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Orgonaprojekt Debrecen, Kistemplom</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Orgonaprojekt Budavár, Evangélikus templom</a:t>
                      </a:r>
                      <a:endParaRPr lang="hu-HU" sz="400" kern="150">
                        <a:solidFill>
                          <a:srgbClr val="00000A"/>
                        </a:solidFill>
                        <a:effectLst/>
                        <a:latin typeface="Calibri"/>
                        <a:ea typeface="Calibri"/>
                        <a:cs typeface="F"/>
                      </a:endParaRPr>
                    </a:p>
                  </a:txBody>
                  <a:tcPr marL="22365" marR="22365" marT="0" marB="0"/>
                </a:tc>
              </a:tr>
              <a:tr h="182936">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„Reformáció hírnökei” I. Templomrestaurálás a reformációi programokra - Tomor</a:t>
                      </a:r>
                      <a:endParaRPr lang="hu-HU" sz="400" kern="150">
                        <a:solidFill>
                          <a:srgbClr val="00000A"/>
                        </a:solidFill>
                        <a:effectLst/>
                        <a:latin typeface="Calibri"/>
                        <a:ea typeface="Calibri"/>
                        <a:cs typeface="F"/>
                      </a:endParaRPr>
                    </a:p>
                  </a:txBody>
                  <a:tcPr marL="22365" marR="22365" marT="0" marB="0"/>
                </a:tc>
              </a:tr>
              <a:tr h="182936">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„Reformáció hírnökei” II. Templomrestaurálás a reformáció programokra - Sárvár</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Reformáció Kincsei sorozat (3 kötetes) II., református kötet</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2015-ös pályázatok eredményeinek bemutatása – Kiállítások</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Tamás templom kórusának hangversenykörútja</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2</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KÖZPONTI PROGRAMOK ELŐKÉSZÍTÉSE</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2017. Nyitány (2017. január 6. MÜPA)</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Központi nagyrendezvény (2017. okt. 31.) - Sportaréna</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Országos mozgókiállítás (busz/kamion)</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Magyar Nemzeti Múzeum nagykiállítás előkészítése</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Reformáció emlékpark (forrás/kút)</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Középiskolás műveltségi verseny</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Bibliai játszóház</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3</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ZENEI PROGRAMOK ELŐKÉSÍTÉSE, INDÍTÁSA</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Kárpát-medencét járó Zenei Hitvallás I (Zsoltárok – Kántus)</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Kárpát-medencét járó Zenei Hitvallás II. (Bach h-moll mise)</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Messiás – fiataloknak (Händel-oratórium rock változata)</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Velünk az Isten - Illés Lajos oratóriumának újra bemutatása</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4</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TUDOMÁNYOS PROGRAMOK</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Ösztöndíj pályázatok</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Könyvpályázatok</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Konferencia pályázatok</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Forráskutatás</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Nemzeti levéltári projektek</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Támogatott kutatások (pl. prot. lelkészek adattára)</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REB által szervezett konferenciák</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5</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KÖZÖSSÉGI PROGRAMOK</a:t>
                      </a:r>
                      <a:endParaRPr lang="hu-HU" sz="400" kern="150">
                        <a:solidFill>
                          <a:srgbClr val="00000A"/>
                        </a:solidFill>
                        <a:effectLst/>
                        <a:latin typeface="Calibri"/>
                        <a:ea typeface="Calibri"/>
                        <a:cs typeface="F"/>
                      </a:endParaRPr>
                    </a:p>
                  </a:txBody>
                  <a:tcPr marL="22365" marR="22365" marT="0" marB="0"/>
                </a:tc>
              </a:tr>
              <a:tr h="182936">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Rendezvény pályázat közösségeknek, egyházközségeknek, intézményeknek I.</a:t>
                      </a:r>
                      <a:endParaRPr lang="hu-HU" sz="400" kern="150">
                        <a:solidFill>
                          <a:srgbClr val="00000A"/>
                        </a:solidFill>
                        <a:effectLst/>
                        <a:latin typeface="Calibri"/>
                        <a:ea typeface="Calibri"/>
                        <a:cs typeface="F"/>
                      </a:endParaRPr>
                    </a:p>
                  </a:txBody>
                  <a:tcPr marL="22365" marR="22365" marT="0" marB="0"/>
                </a:tc>
              </a:tr>
              <a:tr h="182936">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Rendezvény pályázat közösségeknek, egyházközségeknek, intézményeknek II.</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Szélrózsa Ifjúsági Találkozó reformációi programja</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Közép-európai Protestáns találkozó</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6</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KULTURÁLIS PROJEKTEK</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A reformáció nagyjai (Ráckevei egyesület)</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Dokumentumfilmek - Életútinterjúk</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Úrasztala hímzés - kutatás és publikálás</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Csurgói kiállítás</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Kálvin és Loyolai filmprojekt</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Falujáró színház</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Tata, Kuny Domonkos Múzeum reformációi kiállítása</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Kálvin téri kripta-projekt</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Ev. Országos Múzeum reformáció kiállítás</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PRUSZ / Faggyas Sándor – 50 reformációi portré</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Szobor-programok (pályázat / támogatás)</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7</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ÖKUMENIKUS PROJEKTEK</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Szent Márton éve és Reformáció</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Megbékélés – kéznyújtás (Pápateszér)</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8</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REGIONÁLIS PROGRAMOK</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Rendezvény pályázat</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Határon túli rendkívüli/előre nem látható</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 </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a:effectLst/>
                        </a:rPr>
                        <a:t>Tengerentúli</a:t>
                      </a:r>
                      <a:endParaRPr lang="hu-HU" sz="400" kern="150">
                        <a:solidFill>
                          <a:srgbClr val="00000A"/>
                        </a:solidFill>
                        <a:effectLst/>
                        <a:latin typeface="Calibri"/>
                        <a:ea typeface="Calibri"/>
                        <a:cs typeface="F"/>
                      </a:endParaRPr>
                    </a:p>
                  </a:txBody>
                  <a:tcPr marL="22365" marR="22365" marT="0" marB="0"/>
                </a:tc>
              </a:tr>
              <a:tr h="91347">
                <a:tc>
                  <a:txBody>
                    <a:bodyPr/>
                    <a:lstStyle/>
                    <a:p>
                      <a:pPr>
                        <a:lnSpc>
                          <a:spcPct val="105000"/>
                        </a:lnSpc>
                        <a:spcAft>
                          <a:spcPts val="0"/>
                        </a:spcAft>
                      </a:pPr>
                      <a:r>
                        <a:rPr lang="hu-HU" sz="400" kern="150">
                          <a:effectLst/>
                        </a:rPr>
                        <a:t>Össz.</a:t>
                      </a:r>
                      <a:endParaRPr lang="hu-HU" sz="400" kern="150">
                        <a:solidFill>
                          <a:srgbClr val="00000A"/>
                        </a:solidFill>
                        <a:effectLst/>
                        <a:latin typeface="Calibri"/>
                        <a:ea typeface="Calibri"/>
                        <a:cs typeface="F"/>
                      </a:endParaRPr>
                    </a:p>
                  </a:txBody>
                  <a:tcPr marL="22365" marR="22365" marT="0" marB="0"/>
                </a:tc>
                <a:tc>
                  <a:txBody>
                    <a:bodyPr/>
                    <a:lstStyle/>
                    <a:p>
                      <a:pPr>
                        <a:lnSpc>
                          <a:spcPct val="105000"/>
                        </a:lnSpc>
                        <a:spcAft>
                          <a:spcPts val="0"/>
                        </a:spcAft>
                      </a:pPr>
                      <a:r>
                        <a:rPr lang="hu-HU" sz="400" kern="150" dirty="0">
                          <a:effectLst/>
                        </a:rPr>
                        <a:t> </a:t>
                      </a:r>
                      <a:endParaRPr lang="hu-HU" sz="400" kern="150" dirty="0">
                        <a:solidFill>
                          <a:srgbClr val="00000A"/>
                        </a:solidFill>
                        <a:effectLst/>
                        <a:latin typeface="Calibri"/>
                        <a:ea typeface="Calibri"/>
                        <a:cs typeface="F"/>
                      </a:endParaRPr>
                    </a:p>
                  </a:txBody>
                  <a:tcPr marL="22365" marR="22365" marT="0" marB="0"/>
                </a:tc>
              </a:tr>
            </a:tbl>
          </a:graphicData>
        </a:graphic>
      </p:graphicFrame>
      <p:sp>
        <p:nvSpPr>
          <p:cNvPr id="3" name="Cím 2"/>
          <p:cNvSpPr>
            <a:spLocks noGrp="1"/>
          </p:cNvSpPr>
          <p:nvPr>
            <p:ph type="title"/>
          </p:nvPr>
        </p:nvSpPr>
        <p:spPr/>
        <p:txBody>
          <a:bodyPr>
            <a:normAutofit/>
          </a:bodyPr>
          <a:lstStyle/>
          <a:p>
            <a:r>
              <a:rPr lang="hu-HU" sz="2400" dirty="0" smtClean="0"/>
              <a:t>Egyszerűsített tábla – 2016-os programok</a:t>
            </a:r>
            <a:endParaRPr lang="hu-HU" sz="2400" dirty="0"/>
          </a:p>
        </p:txBody>
      </p:sp>
      <p:sp>
        <p:nvSpPr>
          <p:cNvPr id="5" name="Rectangle 2"/>
          <p:cNvSpPr>
            <a:spLocks noChangeArrowheads="1"/>
          </p:cNvSpPr>
          <p:nvPr/>
        </p:nvSpPr>
        <p:spPr bwMode="auto">
          <a:xfrm>
            <a:off x="3638550" y="2573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pic>
        <p:nvPicPr>
          <p:cNvPr id="1025" name="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1897925"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150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lnSpcReduction="10000"/>
          </a:bodyPr>
          <a:lstStyle/>
          <a:p>
            <a:pPr algn="just">
              <a:buFontTx/>
              <a:buChar char="-"/>
            </a:pPr>
            <a:r>
              <a:rPr lang="hu-HU" dirty="0" smtClean="0">
                <a:latin typeface="Times New Roman" pitchFamily="18" charset="0"/>
                <a:cs typeface="Times New Roman" pitchFamily="18" charset="0"/>
              </a:rPr>
              <a:t>fotó- és képzőművészeti pályázat;</a:t>
            </a:r>
          </a:p>
          <a:p>
            <a:pPr algn="just">
              <a:buFontTx/>
              <a:buChar char="-"/>
            </a:pPr>
            <a:r>
              <a:rPr lang="hu-HU" dirty="0">
                <a:latin typeface="Times New Roman" pitchFamily="18" charset="0"/>
                <a:cs typeface="Times New Roman" pitchFamily="18" charset="0"/>
              </a:rPr>
              <a:t>k</a:t>
            </a:r>
            <a:r>
              <a:rPr lang="hu-HU" dirty="0" smtClean="0">
                <a:latin typeface="Times New Roman" pitchFamily="18" charset="0"/>
                <a:cs typeface="Times New Roman" pitchFamily="18" charset="0"/>
              </a:rPr>
              <a:t>önyvcsomagok </a:t>
            </a:r>
            <a:r>
              <a:rPr lang="hu-HU" dirty="0" err="1" smtClean="0">
                <a:latin typeface="Times New Roman" pitchFamily="18" charset="0"/>
                <a:cs typeface="Times New Roman" pitchFamily="18" charset="0"/>
              </a:rPr>
              <a:t>Kárpát-medence-szerte</a:t>
            </a:r>
            <a:r>
              <a:rPr lang="hu-HU" dirty="0" smtClean="0">
                <a:latin typeface="Times New Roman" pitchFamily="18" charset="0"/>
                <a:cs typeface="Times New Roman" pitchFamily="18" charset="0"/>
              </a:rPr>
              <a:t>;</a:t>
            </a:r>
          </a:p>
          <a:p>
            <a:pPr algn="just">
              <a:buFontTx/>
              <a:buChar char="-"/>
            </a:pPr>
            <a:r>
              <a:rPr lang="hu-HU" dirty="0">
                <a:latin typeface="Times New Roman" pitchFamily="18" charset="0"/>
                <a:cs typeface="Times New Roman" pitchFamily="18" charset="0"/>
              </a:rPr>
              <a:t>t</a:t>
            </a:r>
            <a:r>
              <a:rPr lang="hu-HU" dirty="0" smtClean="0">
                <a:latin typeface="Times New Roman" pitchFamily="18" charset="0"/>
                <a:cs typeface="Times New Roman" pitchFamily="18" charset="0"/>
              </a:rPr>
              <a:t>ervezési fázisban Tomor és Sárvár;</a:t>
            </a:r>
          </a:p>
          <a:p>
            <a:pPr algn="just">
              <a:buFontTx/>
              <a:buChar char="-"/>
            </a:pPr>
            <a:r>
              <a:rPr lang="hu-HU" dirty="0">
                <a:latin typeface="Times New Roman" pitchFamily="18" charset="0"/>
                <a:cs typeface="Times New Roman" pitchFamily="18" charset="0"/>
              </a:rPr>
              <a:t>t</a:t>
            </a:r>
            <a:r>
              <a:rPr lang="hu-HU" dirty="0" smtClean="0">
                <a:latin typeface="Times New Roman" pitchFamily="18" charset="0"/>
                <a:cs typeface="Times New Roman" pitchFamily="18" charset="0"/>
              </a:rPr>
              <a:t>ársasjáték;</a:t>
            </a:r>
          </a:p>
          <a:p>
            <a:pPr algn="just">
              <a:buFontTx/>
              <a:buChar char="-"/>
            </a:pPr>
            <a:r>
              <a:rPr lang="hu-HU" dirty="0">
                <a:latin typeface="Times New Roman" pitchFamily="18" charset="0"/>
                <a:cs typeface="Times New Roman" pitchFamily="18" charset="0"/>
              </a:rPr>
              <a:t>s</a:t>
            </a:r>
            <a:r>
              <a:rPr lang="hu-HU" dirty="0" smtClean="0">
                <a:latin typeface="Times New Roman" pitchFamily="18" charset="0"/>
                <a:cs typeface="Times New Roman" pitchFamily="18" charset="0"/>
              </a:rPr>
              <a:t>zökőkút (forrás);</a:t>
            </a:r>
          </a:p>
          <a:p>
            <a:pPr algn="just">
              <a:buFontTx/>
              <a:buChar char="-"/>
            </a:pPr>
            <a:r>
              <a:rPr lang="hu-HU" dirty="0">
                <a:latin typeface="Times New Roman" pitchFamily="18" charset="0"/>
                <a:cs typeface="Times New Roman" pitchFamily="18" charset="0"/>
              </a:rPr>
              <a:t>e</a:t>
            </a:r>
            <a:r>
              <a:rPr lang="hu-HU" dirty="0" smtClean="0">
                <a:latin typeface="Times New Roman" pitchFamily="18" charset="0"/>
                <a:cs typeface="Times New Roman" pitchFamily="18" charset="0"/>
              </a:rPr>
              <a:t>tikai kézikönyv, evangélikus és unitárius kötetek;</a:t>
            </a:r>
          </a:p>
          <a:p>
            <a:pPr algn="just">
              <a:buFontTx/>
              <a:buChar char="-"/>
            </a:pPr>
            <a:r>
              <a:rPr lang="hu-HU" dirty="0">
                <a:latin typeface="Times New Roman" pitchFamily="18" charset="0"/>
                <a:cs typeface="Times New Roman" pitchFamily="18" charset="0"/>
              </a:rPr>
              <a:t>a</a:t>
            </a:r>
            <a:r>
              <a:rPr lang="hu-HU" dirty="0" smtClean="0">
                <a:latin typeface="Times New Roman" pitchFamily="18" charset="0"/>
                <a:cs typeface="Times New Roman" pitchFamily="18" charset="0"/>
              </a:rPr>
              <a:t> református egyház 100 éve életinterjúk tükrében;</a:t>
            </a:r>
          </a:p>
          <a:p>
            <a:pPr algn="just">
              <a:buFontTx/>
              <a:buChar char="-"/>
            </a:pPr>
            <a:r>
              <a:rPr lang="hu-HU" smtClean="0">
                <a:latin typeface="Times New Roman" pitchFamily="18" charset="0"/>
                <a:cs typeface="Times New Roman" pitchFamily="18" charset="0"/>
              </a:rPr>
              <a:t>Az Erdélyi </a:t>
            </a:r>
            <a:r>
              <a:rPr lang="hu-HU" dirty="0" smtClean="0">
                <a:latin typeface="Times New Roman" pitchFamily="18" charset="0"/>
                <a:cs typeface="Times New Roman" pitchFamily="18" charset="0"/>
              </a:rPr>
              <a:t>Református Múzeum kialakítása;</a:t>
            </a:r>
          </a:p>
          <a:p>
            <a:pPr algn="just">
              <a:buFontTx/>
              <a:buChar char="-"/>
            </a:pPr>
            <a:r>
              <a:rPr lang="hu-HU" dirty="0">
                <a:latin typeface="Times New Roman" pitchFamily="18" charset="0"/>
                <a:cs typeface="Times New Roman" pitchFamily="18" charset="0"/>
              </a:rPr>
              <a:t>s</a:t>
            </a:r>
            <a:r>
              <a:rPr lang="hu-HU" dirty="0" smtClean="0">
                <a:latin typeface="Times New Roman" pitchFamily="18" charset="0"/>
                <a:cs typeface="Times New Roman" pitchFamily="18" charset="0"/>
              </a:rPr>
              <a:t>zámos más projekt (zenei, filmes stb. projektek).</a:t>
            </a:r>
            <a:endParaRPr lang="hu-HU" dirty="0">
              <a:latin typeface="Times New Roman" pitchFamily="18" charset="0"/>
              <a:cs typeface="Times New Roman" pitchFamily="18" charset="0"/>
            </a:endParaRPr>
          </a:p>
        </p:txBody>
      </p:sp>
      <p:sp>
        <p:nvSpPr>
          <p:cNvPr id="3" name="Cím 2"/>
          <p:cNvSpPr>
            <a:spLocks noGrp="1"/>
          </p:cNvSpPr>
          <p:nvPr>
            <p:ph type="title"/>
          </p:nvPr>
        </p:nvSpPr>
        <p:spPr/>
        <p:txBody>
          <a:bodyPr>
            <a:noAutofit/>
          </a:bodyPr>
          <a:lstStyle/>
          <a:p>
            <a:r>
              <a:rPr lang="hu-HU" sz="4800" b="1" dirty="0" smtClean="0">
                <a:latin typeface="Times New Roman" pitchFamily="18" charset="0"/>
                <a:cs typeface="Times New Roman" pitchFamily="18" charset="0"/>
              </a:rPr>
              <a:t>Néhány – már megindult – projekt:</a:t>
            </a:r>
            <a:endParaRPr lang="hu-HU" sz="4800" b="1" dirty="0">
              <a:latin typeface="Times New Roman" pitchFamily="18" charset="0"/>
              <a:cs typeface="Times New Roman" pitchFamily="18" charset="0"/>
            </a:endParaRPr>
          </a:p>
        </p:txBody>
      </p:sp>
      <p:pic>
        <p:nvPicPr>
          <p:cNvPr id="4" name="Kép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36712"/>
            <a:ext cx="864096" cy="115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732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llám">
  <a:themeElements>
    <a:clrScheme name="Hullá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Hullá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ullá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684</TotalTime>
  <Words>654</Words>
  <Application>Microsoft Office PowerPoint</Application>
  <PresentationFormat>Diavetítés a képernyőre (4:3 oldalarány)</PresentationFormat>
  <Paragraphs>148</Paragraphs>
  <Slides>13</Slides>
  <Notes>1</Notes>
  <HiddenSlides>0</HiddenSlides>
  <MMClips>0</MMClips>
  <ScaleCrop>false</ScaleCrop>
  <HeadingPairs>
    <vt:vector size="4" baseType="variant">
      <vt:variant>
        <vt:lpstr>Téma</vt:lpstr>
      </vt:variant>
      <vt:variant>
        <vt:i4>1</vt:i4>
      </vt:variant>
      <vt:variant>
        <vt:lpstr>Diacímek</vt:lpstr>
      </vt:variant>
      <vt:variant>
        <vt:i4>13</vt:i4>
      </vt:variant>
    </vt:vector>
  </HeadingPairs>
  <TitlesOfParts>
    <vt:vector size="14" baseType="lpstr">
      <vt:lpstr>Hullám</vt:lpstr>
      <vt:lpstr>Reformáció Emlékbizottság – az előkészület</vt:lpstr>
      <vt:lpstr>Megemlékezés vagy ünneplés?</vt:lpstr>
      <vt:lpstr>Az Emlékbizottság </vt:lpstr>
      <vt:lpstr>Megemlékezés és ünnep! Ökumenikus szellemben.</vt:lpstr>
      <vt:lpstr>KÖZÖS KINCS</vt:lpstr>
      <vt:lpstr>Konkrét lépések, elképzelések</vt:lpstr>
      <vt:lpstr>„GIGATÁBLÁZAT”</vt:lpstr>
      <vt:lpstr>Egyszerűsített tábla – 2016-os programok</vt:lpstr>
      <vt:lpstr>Néhány – már megindult – projekt:</vt:lpstr>
      <vt:lpstr>2017 – Néhány nagy, „szimbolikus” alkalom</vt:lpstr>
      <vt:lpstr>PowerPoint bemutató</vt:lpstr>
      <vt:lpstr>PowerPoint bemutató</vt:lpstr>
      <vt:lpstr>PowerPoint bemutató</vt:lpstr>
    </vt:vector>
  </TitlesOfParts>
  <Company>KD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ember felelőssége a társadalomban</dc:title>
  <dc:creator>Birkás Antal dr.</dc:creator>
  <cp:lastModifiedBy>Birkás Antal dr.</cp:lastModifiedBy>
  <cp:revision>34</cp:revision>
  <cp:lastPrinted>2015-05-20T08:16:31Z</cp:lastPrinted>
  <dcterms:created xsi:type="dcterms:W3CDTF">2015-05-13T10:25:02Z</dcterms:created>
  <dcterms:modified xsi:type="dcterms:W3CDTF">2015-09-18T06:31:24Z</dcterms:modified>
</cp:coreProperties>
</file>