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s/comment1.xml" ContentType="application/vnd.openxmlformats-officedocument.presentationml.comments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s/comment2.xml" ContentType="application/vnd.openxmlformats-officedocument.presentationml.comments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7"/>
    <p:sldId id="265" r:id="rId18"/>
    <p:sldId id="266" r:id="rId19"/>
    <p:sldId id="267" r:id="rId20"/>
    <p:sldId id="268" r:id="rId21"/>
    <p:sldId id="269" r:id="rId22"/>
    <p:sldId id="270" r:id="rId24"/>
  </p:sldIdLst>
  <p:sldSz cx="13004800" cy="9753600"/>
  <p:notesSz cx="6858000" cy="9144000"/>
  <p:defaultTextStyle>
    <a:lvl1pPr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1pPr>
    <a:lvl2pPr indent="2286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2pPr>
    <a:lvl3pPr indent="4572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3pPr>
    <a:lvl4pPr indent="6858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4pPr>
    <a:lvl5pPr indent="9144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5pPr>
    <a:lvl6pPr indent="11430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6pPr>
    <a:lvl7pPr indent="13716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7pPr>
    <a:lvl8pPr indent="16002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8pPr>
    <a:lvl9pPr indent="18288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Pad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162732">
            <a:alpha val="80000"/>
          </a:srgbClr>
        </a:fontRef>
        <a:srgbClr val="162732">
          <a:alpha val="8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rgbClr val="162732">
            <a:alpha val="80000"/>
          </a:srgbClr>
        </a:fontRef>
        <a:srgbClr val="162732">
          <a:alpha val="80000"/>
        </a:srgbClr>
      </a:tcTxStyle>
      <a:tcStyle>
        <a:tcBdr>
          <a:left>
            <a:ln w="12700" cap="flat">
              <a:solidFill>
                <a:srgbClr val="162732"/>
              </a:solidFill>
              <a:prstDash val="solid"/>
              <a:miter lim="400000"/>
            </a:ln>
          </a:left>
          <a:right>
            <a:ln w="25400" cap="flat">
              <a:solidFill>
                <a:srgbClr val="16273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62732"/>
              </a:solidFill>
              <a:prstDash val="solid"/>
              <a:miter lim="400000"/>
            </a:ln>
          </a:top>
          <a:bottom>
            <a:ln w="12700" cap="flat">
              <a:solidFill>
                <a:srgbClr val="162732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162732"/>
              </a:solidFill>
              <a:prstDash val="solid"/>
              <a:miter lim="400000"/>
            </a:ln>
          </a:top>
          <a:bottom>
            <a:ln w="25400" cap="flat">
              <a:solidFill>
                <a:srgbClr val="162732"/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162732"/>
              </a:solidFill>
              <a:prstDash val="solid"/>
              <a:miter lim="400000"/>
            </a:ln>
          </a:left>
          <a:right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insideV>
        </a:tcBdr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rgbClr val="595C35"/>
              </a:solidFill>
              <a:prstDash val="solid"/>
              <a:miter lim="400000"/>
            </a:ln>
          </a:top>
          <a:bottom>
            <a:ln w="12700" cap="flat">
              <a:solidFill>
                <a:srgbClr val="162732"/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rgbClr val="162732"/>
              </a:solidFill>
              <a:prstDash val="solid"/>
              <a:miter lim="400000"/>
            </a:ln>
          </a:top>
          <a:bottom>
            <a:ln w="25400" cap="flat">
              <a:solidFill>
                <a:srgbClr val="595C35"/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8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288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288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28852"/>
              </a:solidFill>
              <a:prstDash val="solid"/>
              <a:miter lim="400000"/>
            </a:ln>
          </a:right>
          <a:top>
            <a:ln w="12700" cap="flat">
              <a:solidFill>
                <a:srgbClr val="828852">
                  <a:alpha val="6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28852">
                  <a:alpha val="6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28852">
                  <a:alpha val="6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288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28852">
                  <a:alpha val="6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28852"/>
              </a:solidFill>
              <a:prstDash val="solid"/>
              <a:miter lim="400000"/>
            </a:ln>
          </a:bottom>
          <a:insideH>
            <a:ln w="12700" cap="flat">
              <a:solidFill>
                <a:srgbClr val="828852">
                  <a:alpha val="6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comments" Target="comments/comment1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comments" Target="comments/comment2.xml"/><Relationship Id="rId24" Type="http://schemas.openxmlformats.org/officeDocument/2006/relationships/slide" Target="slides/slide15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9T14:05:14.634" idx="1">
    <p:pos x="3791" y="3663"/>
    <p:text>Robi, János
Eva néni Jutka néni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9T13:58:32.845" idx="2">
    <p:pos x="4096" y="3664"/>
    <p:text>Európa közös kincsei</p:text>
  </p:cm>
</p:cmLst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felir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 anchor="b"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i="1" sz="32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i="1" sz="32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i="1" sz="32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i="1" sz="32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i="1" sz="3200"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1. szövegtörzsszint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2. szövegtörzsszint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3. szövegtörzsszint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4. szövegtörzsszint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déze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ényké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Ür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énykép - vízszint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spcBef>
                <a:spcPts val="0"/>
              </a:spcBef>
              <a:buSzTx/>
              <a:buFont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spcBef>
                <a:spcPts val="0"/>
              </a:spcBef>
              <a:buSzTx/>
              <a:buFont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spcBef>
                <a:spcPts val="0"/>
              </a:spcBef>
              <a:buSzTx/>
              <a:buFont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spcBef>
                <a:spcPts val="0"/>
              </a:spcBef>
              <a:buSzTx/>
              <a:buFont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</a:rPr>
              <a:t>1. szövegtörzsszint</a:t>
            </a:r>
            <a:endParaRPr i="1" sz="4300">
              <a:solidFill>
                <a:srgbClr val="F6E0AB"/>
              </a:solidFill>
              <a:effectLst>
                <a:outerShdw sx="100000" sy="100000" kx="0" ky="0" algn="b" rotWithShape="0" blurRad="12700" dist="25400" dir="16200000">
                  <a:srgbClr val="000000">
                    <a:alpha val="30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</a:rPr>
              <a:t>2. szövegtörzsszint</a:t>
            </a:r>
            <a:endParaRPr i="1" sz="4300">
              <a:solidFill>
                <a:srgbClr val="F6E0AB"/>
              </a:solidFill>
              <a:effectLst>
                <a:outerShdw sx="100000" sy="100000" kx="0" ky="0" algn="b" rotWithShape="0" blurRad="12700" dist="25400" dir="16200000">
                  <a:srgbClr val="000000">
                    <a:alpha val="30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</a:rPr>
              <a:t>3. szövegtörzsszint</a:t>
            </a:r>
            <a:endParaRPr i="1" sz="4300">
              <a:solidFill>
                <a:srgbClr val="F6E0AB"/>
              </a:solidFill>
              <a:effectLst>
                <a:outerShdw sx="100000" sy="100000" kx="0" ky="0" algn="b" rotWithShape="0" blurRad="12700" dist="25400" dir="16200000">
                  <a:srgbClr val="000000">
                    <a:alpha val="30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</a:rPr>
              <a:t>4. szövegtörzsszint</a:t>
            </a:r>
            <a:endParaRPr i="1" sz="4300">
              <a:solidFill>
                <a:srgbClr val="F6E0AB"/>
              </a:solidFill>
              <a:effectLst>
                <a:outerShdw sx="100000" sy="100000" kx="0" ky="0" algn="b" rotWithShape="0" blurRad="12700" dist="25400" dir="16200000">
                  <a:srgbClr val="000000">
                    <a:alpha val="30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- Középe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Címszöveg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ó - függőleg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 anchor="b"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i="1" sz="32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i="1" sz="32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i="1" sz="32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i="1" sz="32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i="1" sz="3200"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1. szövegtörzsszint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2. szövegtörzsszint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3. szövegtörzsszint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4. szövegtörzsszint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- fel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Címszöveg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1.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2.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3.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4.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, listajelek és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1. szövegtörzsszint</a:t>
            </a:r>
            <a:endParaRPr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2. szövegtörzsszint</a:t>
            </a:r>
            <a:endParaRPr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3. szövegtörzsszint</a:t>
            </a:r>
            <a:endParaRPr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4. szövegtörzsszint</a:t>
            </a:r>
            <a:endParaRPr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istajele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1.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2.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3.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4.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énykép - hárma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mbossed_Background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647700"/>
            <a:ext cx="11747500" cy="8472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1.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2.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3.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4. szövegtörzsszint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5. szövegtörzsszint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1pPr>
      <a:lvl2pPr indent="2286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2pPr>
      <a:lvl3pPr indent="4572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3pPr>
      <a:lvl4pPr indent="6858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4pPr>
      <a:lvl5pPr indent="9144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5pPr>
      <a:lvl6pPr indent="11430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6pPr>
      <a:lvl7pPr indent="13716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7pPr>
      <a:lvl8pPr indent="16002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8pPr>
      <a:lvl9pPr indent="18288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9pPr>
    </p:titleStyle>
    <p:bodyStyle>
      <a:lvl1pPr marL="4318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1pPr>
      <a:lvl2pPr marL="8636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2pPr>
      <a:lvl3pPr marL="12954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3pPr>
      <a:lvl4pPr marL="17272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4pPr>
      <a:lvl5pPr marL="21590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5pPr>
      <a:lvl6pPr marL="25908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6pPr>
      <a:lvl7pPr marL="30226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7pPr>
      <a:lvl8pPr marL="34544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8pPr>
      <a:lvl9pPr marL="38862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2.xml"/><Relationship Id="rId3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1.xml"/><Relationship Id="rId3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pc="268" sz="5376">
                <a:effectLst>
                  <a:outerShdw sx="100000" sy="100000" kx="0" ky="0" algn="b" rotWithShape="0" blurRad="21336" dist="10668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68" sz="5376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1336" dist="10668" dir="16200000">
                    <a:srgbClr val="3A3A3A">
                      <a:alpha val="35000"/>
                    </a:srgbClr>
                  </a:outerShdw>
                </a:effectLst>
              </a:rPr>
              <a:t>Megnyerni, megtartani,felkészíteni, kiküldeni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avagy 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Hogyan működhet egy élő gyülekezet?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R. Warren modellje</a:t>
            </a:r>
          </a:p>
        </p:txBody>
      </p:sp>
      <p:sp>
        <p:nvSpPr>
          <p:cNvPr id="87" name="Shape 87"/>
          <p:cNvSpPr/>
          <p:nvPr/>
        </p:nvSpPr>
        <p:spPr>
          <a:xfrm>
            <a:off x="9105043" y="5245278"/>
            <a:ext cx="3261519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Felkészíteni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Felkészíteni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668357" y="2415174"/>
            <a:ext cx="9165561" cy="6802852"/>
          </a:xfrm>
          <a:prstGeom prst="rect">
            <a:avLst/>
          </a:prstGeom>
        </p:spPr>
        <p:txBody>
          <a:bodyPr/>
          <a:lstStyle/>
          <a:p>
            <a:pPr lvl="0" marL="460586" indent="-460586" defTabSz="373887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3839">
                <a:solidFill>
                  <a:srgbClr val="4F5C3F"/>
                </a:solidFill>
                <a:effectLst>
                  <a:outerShdw sx="100000" sy="100000" kx="0" ky="0" algn="b" rotWithShape="0" blurRad="16256" dist="8128" dir="0">
                    <a:srgbClr val="FFFFFF">
                      <a:alpha val="45000"/>
                    </a:srgbClr>
                  </a:outerShdw>
                </a:effectLst>
              </a:rPr>
              <a:t>Tanulás</a:t>
            </a:r>
            <a:endParaRPr b="1" sz="3839">
              <a:solidFill>
                <a:srgbClr val="4F5C3F"/>
              </a:solidFill>
              <a:effectLst>
                <a:outerShdw sx="100000" sy="100000" kx="0" ky="0" algn="b" rotWithShape="0" blurRad="16256" dist="8128" dir="0">
                  <a:srgbClr val="FFFFFF">
                    <a:alpha val="45000"/>
                  </a:srgbClr>
                </a:outerShdw>
              </a:effectLst>
            </a:endParaRPr>
          </a:p>
          <a:p>
            <a:pPr lvl="3" marL="1289642" indent="-460586" defTabSz="373887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3839">
                <a:solidFill>
                  <a:srgbClr val="4F5C3F"/>
                </a:solidFill>
                <a:effectLst>
                  <a:outerShdw sx="100000" sy="100000" kx="0" ky="0" algn="b" rotWithShape="0" blurRad="16256" dist="8128" dir="0">
                    <a:srgbClr val="FFFFFF">
                      <a:alpha val="45000"/>
                    </a:srgbClr>
                  </a:outerShdw>
                </a:effectLst>
              </a:rPr>
              <a:t>Bibliaismeret</a:t>
            </a:r>
            <a:endParaRPr i="1" sz="3839">
              <a:solidFill>
                <a:srgbClr val="4F5C3F"/>
              </a:solidFill>
              <a:effectLst>
                <a:outerShdw sx="100000" sy="100000" kx="0" ky="0" algn="b" rotWithShape="0" blurRad="16256" dist="8128" dir="0">
                  <a:srgbClr val="FFFFFF">
                    <a:alpha val="45000"/>
                  </a:srgbClr>
                </a:outerShdw>
              </a:effectLst>
            </a:endParaRPr>
          </a:p>
          <a:p>
            <a:pPr lvl="3" marL="1289642" indent="-460586" defTabSz="373887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3839">
                <a:solidFill>
                  <a:srgbClr val="4F5C3F"/>
                </a:solidFill>
                <a:effectLst>
                  <a:outerShdw sx="100000" sy="100000" kx="0" ky="0" algn="b" rotWithShape="0" blurRad="16256" dist="8128" dir="0">
                    <a:srgbClr val="FFFFFF">
                      <a:alpha val="45000"/>
                    </a:srgbClr>
                  </a:outerShdw>
                </a:effectLst>
              </a:rPr>
              <a:t>Istenismeret, önismeret (a tanulás egy másik fajtája)</a:t>
            </a:r>
            <a:endParaRPr i="1" sz="3839">
              <a:solidFill>
                <a:srgbClr val="4F5C3F"/>
              </a:solidFill>
              <a:effectLst>
                <a:outerShdw sx="100000" sy="100000" kx="0" ky="0" algn="b" rotWithShape="0" blurRad="16256" dist="8128" dir="0">
                  <a:srgbClr val="FFFFFF">
                    <a:alpha val="45000"/>
                  </a:srgbClr>
                </a:outerShdw>
              </a:effectLst>
            </a:endParaRPr>
          </a:p>
          <a:p>
            <a:pPr lvl="6" marL="2118698" indent="-460586" defTabSz="373887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39">
                <a:solidFill>
                  <a:srgbClr val="4F5C3F"/>
                </a:solidFill>
                <a:effectLst>
                  <a:outerShdw sx="100000" sy="100000" kx="0" ky="0" algn="b" rotWithShape="0" blurRad="16256" dist="8128" dir="0">
                    <a:srgbClr val="FFFFFF">
                      <a:alpha val="45000"/>
                    </a:srgbClr>
                  </a:outerShdw>
                </a:effectLst>
              </a:rPr>
              <a:t>ill. Max Lucado esete</a:t>
            </a:r>
            <a:endParaRPr sz="3839">
              <a:solidFill>
                <a:srgbClr val="4F5C3F"/>
              </a:solidFill>
              <a:effectLst>
                <a:outerShdw sx="100000" sy="100000" kx="0" ky="0" algn="b" rotWithShape="0" blurRad="16256" dist="8128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60586" indent="-460586" defTabSz="373887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3839">
                <a:solidFill>
                  <a:srgbClr val="4F5C3F"/>
                </a:solidFill>
                <a:effectLst>
                  <a:outerShdw sx="100000" sy="100000" kx="0" ky="0" algn="b" rotWithShape="0" blurRad="16256" dist="8128" dir="0">
                    <a:srgbClr val="FFFFFF">
                      <a:alpha val="45000"/>
                    </a:srgbClr>
                  </a:outerShdw>
                </a:effectLst>
              </a:rPr>
              <a:t>Párbeszédben maradni</a:t>
            </a:r>
            <a:endParaRPr b="1" sz="3839">
              <a:solidFill>
                <a:srgbClr val="4F5C3F"/>
              </a:solidFill>
              <a:effectLst>
                <a:outerShdw sx="100000" sy="100000" kx="0" ky="0" algn="b" rotWithShape="0" blurRad="16256" dist="8128" dir="0">
                  <a:srgbClr val="FFFFFF">
                    <a:alpha val="45000"/>
                  </a:srgbClr>
                </a:outerShdw>
              </a:effectLst>
            </a:endParaRPr>
          </a:p>
          <a:p>
            <a:pPr lvl="3" marL="1289642" indent="-460586" defTabSz="373887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3839">
                <a:solidFill>
                  <a:srgbClr val="4F5C3F"/>
                </a:solidFill>
                <a:effectLst>
                  <a:outerShdw sx="100000" sy="100000" kx="0" ky="0" algn="b" rotWithShape="0" blurRad="16256" dist="8128" dir="0">
                    <a:srgbClr val="FFFFFF">
                      <a:alpha val="45000"/>
                    </a:srgbClr>
                  </a:outerShdw>
                </a:effectLst>
              </a:rPr>
              <a:t>A Szentháromság dinamikája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R. Warren modellje</a:t>
            </a:r>
          </a:p>
        </p:txBody>
      </p:sp>
      <p:sp>
        <p:nvSpPr>
          <p:cNvPr id="93" name="Shape 93"/>
          <p:cNvSpPr/>
          <p:nvPr/>
        </p:nvSpPr>
        <p:spPr>
          <a:xfrm>
            <a:off x="604087" y="5053662"/>
            <a:ext cx="272067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 Megnyerni </a:t>
            </a:r>
          </a:p>
        </p:txBody>
      </p:sp>
      <p:sp>
        <p:nvSpPr>
          <p:cNvPr id="94" name="Shape 94"/>
          <p:cNvSpPr/>
          <p:nvPr/>
        </p:nvSpPr>
        <p:spPr>
          <a:xfrm>
            <a:off x="5456577" y="8036361"/>
            <a:ext cx="260940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Megtartani</a:t>
            </a:r>
          </a:p>
        </p:txBody>
      </p:sp>
      <p:sp>
        <p:nvSpPr>
          <p:cNvPr id="95" name="Shape 95"/>
          <p:cNvSpPr/>
          <p:nvPr/>
        </p:nvSpPr>
        <p:spPr>
          <a:xfrm>
            <a:off x="9440690" y="5270678"/>
            <a:ext cx="2590223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Felkészíteni</a:t>
            </a:r>
          </a:p>
        </p:txBody>
      </p:sp>
      <p:sp>
        <p:nvSpPr>
          <p:cNvPr id="96" name="Shape 96"/>
          <p:cNvSpPr/>
          <p:nvPr/>
        </p:nvSpPr>
        <p:spPr>
          <a:xfrm>
            <a:off x="5687809" y="2737099"/>
            <a:ext cx="2146939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Kiküldeni</a:t>
            </a:r>
          </a:p>
        </p:txBody>
      </p:sp>
      <p:sp>
        <p:nvSpPr>
          <p:cNvPr id="97" name="Shape 97"/>
          <p:cNvSpPr/>
          <p:nvPr/>
        </p:nvSpPr>
        <p:spPr>
          <a:xfrm rot="2700000">
            <a:off x="2997615" y="6676152"/>
            <a:ext cx="2507463" cy="664197"/>
          </a:xfrm>
          <a:prstGeom prst="rightArrow">
            <a:avLst>
              <a:gd name="adj1" fmla="val 58902"/>
              <a:gd name="adj2" fmla="val 11805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98" name="Shape 98"/>
          <p:cNvSpPr/>
          <p:nvPr/>
        </p:nvSpPr>
        <p:spPr>
          <a:xfrm rot="18900000">
            <a:off x="7962316" y="6829776"/>
            <a:ext cx="2498433" cy="579494"/>
          </a:xfrm>
          <a:prstGeom prst="rightArrow">
            <a:avLst>
              <a:gd name="adj1" fmla="val 49529"/>
              <a:gd name="adj2" fmla="val 132953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99" name="Shape 99"/>
          <p:cNvSpPr/>
          <p:nvPr/>
        </p:nvSpPr>
        <p:spPr>
          <a:xfrm rot="12853234">
            <a:off x="8216307" y="3919583"/>
            <a:ext cx="2256833" cy="530325"/>
          </a:xfrm>
          <a:prstGeom prst="rightArrow">
            <a:avLst>
              <a:gd name="adj1" fmla="val 49529"/>
              <a:gd name="adj2" fmla="val 164627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100" name="Shape 100"/>
          <p:cNvSpPr/>
          <p:nvPr/>
        </p:nvSpPr>
        <p:spPr>
          <a:xfrm rot="8377508">
            <a:off x="3339510" y="3796187"/>
            <a:ext cx="2325280" cy="584017"/>
          </a:xfrm>
          <a:prstGeom prst="rightArrow">
            <a:avLst>
              <a:gd name="adj1" fmla="val 49529"/>
              <a:gd name="adj2" fmla="val 136091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R. Warren modellje</a:t>
            </a:r>
          </a:p>
        </p:txBody>
      </p:sp>
      <p:sp>
        <p:nvSpPr>
          <p:cNvPr id="103" name="Shape 103"/>
          <p:cNvSpPr/>
          <p:nvPr/>
        </p:nvSpPr>
        <p:spPr>
          <a:xfrm>
            <a:off x="5408332" y="2711699"/>
            <a:ext cx="2705894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Kiküldeni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Kiküldeni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9984" indent="-379984" defTabSz="514095">
              <a:spcBef>
                <a:spcPts val="45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4F5C3F"/>
                </a:solidFill>
                <a:effectLst>
                  <a:outerShdw sx="100000" sy="100000" kx="0" ky="0" algn="b" rotWithShape="0" blurRad="22352" dist="11176" dir="0">
                    <a:srgbClr val="FFFFFF">
                      <a:alpha val="45000"/>
                    </a:srgbClr>
                  </a:outerShdw>
                </a:effectLst>
              </a:rPr>
              <a:t>"Kit küldjek? (Ézsaiás 6,8)</a:t>
            </a:r>
            <a:endParaRPr sz="3168">
              <a:solidFill>
                <a:srgbClr val="4F5C3F"/>
              </a:solidFill>
              <a:effectLst>
                <a:outerShdw sx="100000" sy="100000" kx="0" ky="0" algn="b" rotWithShape="0" blurRad="22352" dist="1117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379984" indent="-379984" defTabSz="514095">
              <a:spcBef>
                <a:spcPts val="45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4F5C3F"/>
                </a:solidFill>
                <a:effectLst>
                  <a:outerShdw sx="100000" sy="100000" kx="0" ky="0" algn="b" rotWithShape="0" blurRad="22352" dist="11176" dir="0">
                    <a:srgbClr val="FFFFFF">
                      <a:alpha val="45000"/>
                    </a:srgbClr>
                  </a:outerShdw>
                </a:effectLst>
              </a:rPr>
              <a:t>A megfelelő ember a megfelelő helyen</a:t>
            </a:r>
            <a:endParaRPr sz="3168">
              <a:solidFill>
                <a:srgbClr val="4F5C3F"/>
              </a:solidFill>
              <a:effectLst>
                <a:outerShdw sx="100000" sy="100000" kx="0" ky="0" algn="b" rotWithShape="0" blurRad="22352" dist="1117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379984" indent="-379984" defTabSz="514095">
              <a:spcBef>
                <a:spcPts val="45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4F5C3F"/>
                </a:solidFill>
                <a:effectLst>
                  <a:outerShdw sx="100000" sy="100000" kx="0" ky="0" algn="b" rotWithShape="0" blurRad="22352" dist="11176" dir="0">
                    <a:srgbClr val="FFFFFF">
                      <a:alpha val="45000"/>
                    </a:srgbClr>
                  </a:outerShdw>
                </a:effectLst>
              </a:rPr>
              <a:t>Milyen erősségeket és lehetőségeket kaptunk?</a:t>
            </a:r>
            <a:endParaRPr sz="3168">
              <a:solidFill>
                <a:srgbClr val="4F5C3F"/>
              </a:solidFill>
              <a:effectLst>
                <a:outerShdw sx="100000" sy="100000" kx="0" ky="0" algn="b" rotWithShape="0" blurRad="22352" dist="11176" dir="0">
                  <a:srgbClr val="FFFFFF">
                    <a:alpha val="45000"/>
                  </a:srgbClr>
                </a:outerShdw>
              </a:effectLst>
            </a:endParaRPr>
          </a:p>
          <a:p>
            <a:pPr lvl="2" marL="1139952" indent="-379984" defTabSz="514095">
              <a:spcBef>
                <a:spcPts val="45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3168">
                <a:solidFill>
                  <a:srgbClr val="4F5C3F"/>
                </a:solidFill>
                <a:effectLst>
                  <a:outerShdw sx="100000" sy="100000" kx="0" ky="0" algn="b" rotWithShape="0" blurRad="22352" dist="11176" dir="0">
                    <a:srgbClr val="FFFFFF">
                      <a:alpha val="45000"/>
                    </a:srgbClr>
                  </a:outerShdw>
                </a:effectLst>
              </a:rPr>
              <a:t>Ill. egy nagyvállalati karrier</a:t>
            </a:r>
            <a:endParaRPr i="1" sz="3168">
              <a:solidFill>
                <a:srgbClr val="4F5C3F"/>
              </a:solidFill>
              <a:effectLst>
                <a:outerShdw sx="100000" sy="100000" kx="0" ky="0" algn="b" rotWithShape="0" blurRad="22352" dist="1117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379984" indent="-379984" defTabSz="514095">
              <a:spcBef>
                <a:spcPts val="45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4F5C3F"/>
                </a:solidFill>
                <a:effectLst>
                  <a:outerShdw sx="100000" sy="100000" kx="0" ky="0" algn="b" rotWithShape="0" blurRad="22352" dist="11176" dir="0">
                    <a:srgbClr val="FFFFFF">
                      <a:alpha val="45000"/>
                    </a:srgbClr>
                  </a:outerShdw>
                </a:effectLst>
              </a:rPr>
              <a:t>Kis számok, nagy számok?</a:t>
            </a:r>
            <a:endParaRPr sz="3168">
              <a:solidFill>
                <a:srgbClr val="4F5C3F"/>
              </a:solidFill>
              <a:effectLst>
                <a:outerShdw sx="100000" sy="100000" kx="0" ky="0" algn="b" rotWithShape="0" blurRad="22352" dist="1117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379984" indent="-379984" defTabSz="514095">
              <a:spcBef>
                <a:spcPts val="45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4F5C3F"/>
                </a:solidFill>
                <a:effectLst>
                  <a:outerShdw sx="100000" sy="100000" kx="0" ky="0" algn="b" rotWithShape="0" blurRad="22352" dist="11176" dir="0">
                    <a:srgbClr val="FFFFFF">
                      <a:alpha val="45000"/>
                    </a:srgbClr>
                  </a:outerShdw>
                </a:effectLst>
              </a:rPr>
              <a:t>Imádság - ahol a legtöbbször eldől a harc 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Az élő gyülekezet</a:t>
            </a:r>
          </a:p>
        </p:txBody>
      </p:sp>
      <p:sp>
        <p:nvSpPr>
          <p:cNvPr id="109" name="Shape 109"/>
          <p:cNvSpPr/>
          <p:nvPr/>
        </p:nvSpPr>
        <p:spPr>
          <a:xfrm>
            <a:off x="604087" y="5053662"/>
            <a:ext cx="272067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 Megnyerni </a:t>
            </a:r>
          </a:p>
        </p:txBody>
      </p:sp>
      <p:sp>
        <p:nvSpPr>
          <p:cNvPr id="110" name="Shape 110"/>
          <p:cNvSpPr/>
          <p:nvPr/>
        </p:nvSpPr>
        <p:spPr>
          <a:xfrm>
            <a:off x="5456577" y="8036361"/>
            <a:ext cx="260940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Megtartani</a:t>
            </a:r>
          </a:p>
        </p:txBody>
      </p:sp>
      <p:sp>
        <p:nvSpPr>
          <p:cNvPr id="111" name="Shape 111"/>
          <p:cNvSpPr/>
          <p:nvPr/>
        </p:nvSpPr>
        <p:spPr>
          <a:xfrm>
            <a:off x="9440690" y="5270678"/>
            <a:ext cx="2590223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Felkészíteni</a:t>
            </a:r>
          </a:p>
        </p:txBody>
      </p:sp>
      <p:sp>
        <p:nvSpPr>
          <p:cNvPr id="112" name="Shape 112"/>
          <p:cNvSpPr/>
          <p:nvPr/>
        </p:nvSpPr>
        <p:spPr>
          <a:xfrm>
            <a:off x="5687809" y="2737099"/>
            <a:ext cx="2146939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Kiküldeni</a:t>
            </a:r>
          </a:p>
        </p:txBody>
      </p:sp>
      <p:sp>
        <p:nvSpPr>
          <p:cNvPr id="113" name="Shape 113"/>
          <p:cNvSpPr/>
          <p:nvPr/>
        </p:nvSpPr>
        <p:spPr>
          <a:xfrm rot="2700000">
            <a:off x="2997615" y="6676152"/>
            <a:ext cx="2507463" cy="664197"/>
          </a:xfrm>
          <a:prstGeom prst="rightArrow">
            <a:avLst>
              <a:gd name="adj1" fmla="val 58902"/>
              <a:gd name="adj2" fmla="val 11805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114" name="Shape 114"/>
          <p:cNvSpPr/>
          <p:nvPr/>
        </p:nvSpPr>
        <p:spPr>
          <a:xfrm rot="18900000">
            <a:off x="7962316" y="6829776"/>
            <a:ext cx="2498433" cy="579494"/>
          </a:xfrm>
          <a:prstGeom prst="rightArrow">
            <a:avLst>
              <a:gd name="adj1" fmla="val 49529"/>
              <a:gd name="adj2" fmla="val 132953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115" name="Shape 115"/>
          <p:cNvSpPr/>
          <p:nvPr/>
        </p:nvSpPr>
        <p:spPr>
          <a:xfrm rot="12853234">
            <a:off x="8216307" y="3919583"/>
            <a:ext cx="2256833" cy="530325"/>
          </a:xfrm>
          <a:prstGeom prst="rightArrow">
            <a:avLst>
              <a:gd name="adj1" fmla="val 49529"/>
              <a:gd name="adj2" fmla="val 164627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116" name="Shape 116"/>
          <p:cNvSpPr/>
          <p:nvPr/>
        </p:nvSpPr>
        <p:spPr>
          <a:xfrm rot="8377508">
            <a:off x="3339510" y="3796187"/>
            <a:ext cx="2325280" cy="584017"/>
          </a:xfrm>
          <a:prstGeom prst="rightArrow">
            <a:avLst>
              <a:gd name="adj1" fmla="val 49529"/>
              <a:gd name="adj2" fmla="val 136091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</p:spTree>
  </p:cSld>
  <p:clrMapOvr>
    <a:masterClrMapping/>
  </p:clrMapOvr>
  <p:transition spd="slow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Bevezetés</a:t>
            </a:r>
          </a:p>
        </p:txBody>
      </p:sp>
      <p:sp>
        <p:nvSpPr>
          <p:cNvPr id="37" name="Shape 37"/>
          <p:cNvSpPr/>
          <p:nvPr/>
        </p:nvSpPr>
        <p:spPr>
          <a:xfrm>
            <a:off x="142127" y="2794665"/>
            <a:ext cx="6918641" cy="1656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Robert Warren modellje: hogyan működik egy élő gyülekezet?</a:t>
            </a:r>
            <a:endParaRPr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</p:txBody>
      </p:sp>
      <p:sp>
        <p:nvSpPr>
          <p:cNvPr id="38" name="Shape 38"/>
          <p:cNvSpPr/>
          <p:nvPr/>
        </p:nvSpPr>
        <p:spPr>
          <a:xfrm>
            <a:off x="2191845" y="4201255"/>
            <a:ext cx="4342014" cy="110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Hogyan működhetne  jobban?</a:t>
            </a:r>
          </a:p>
        </p:txBody>
      </p:sp>
      <p:sp>
        <p:nvSpPr>
          <p:cNvPr id="39" name="Shape 39"/>
          <p:cNvSpPr/>
          <p:nvPr/>
        </p:nvSpPr>
        <p:spPr>
          <a:xfrm>
            <a:off x="2365777" y="5637874"/>
            <a:ext cx="3994150" cy="110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Hibák, elakadások, </a:t>
            </a:r>
            <a:endParaRPr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amiből tanulhatunk...</a:t>
            </a:r>
          </a:p>
        </p:txBody>
      </p:sp>
      <p:pic>
        <p:nvPicPr>
          <p:cNvPr id="40" name="C7B9C03B-4684-4FA8-9A83-443F2E67F7C2-L0-001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161014" y="3022776"/>
            <a:ext cx="5185170" cy="518517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2009108" y="7074494"/>
            <a:ext cx="4342015" cy="1656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  Reformációi örökségünk: "minőségbiztosítás"</a:t>
            </a:r>
          </a:p>
        </p:txBody>
      </p:sp>
      <p:sp>
        <p:nvSpPr>
          <p:cNvPr id="42" name="Shape 42"/>
          <p:cNvSpPr/>
          <p:nvPr/>
        </p:nvSpPr>
        <p:spPr>
          <a:xfrm>
            <a:off x="6958341" y="2273388"/>
            <a:ext cx="533161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A Szentlélek erejére számítva</a:t>
            </a: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2"/>
      <p:bldP build="whole" bldLvl="1" animBg="1" rev="0" advAuto="0"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R. Warren modellje</a:t>
            </a:r>
          </a:p>
        </p:txBody>
      </p:sp>
      <p:sp>
        <p:nvSpPr>
          <p:cNvPr id="45" name="Shape 45"/>
          <p:cNvSpPr/>
          <p:nvPr/>
        </p:nvSpPr>
        <p:spPr>
          <a:xfrm>
            <a:off x="604087" y="5053662"/>
            <a:ext cx="272067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 Megnyerni </a:t>
            </a:r>
          </a:p>
        </p:txBody>
      </p:sp>
      <p:sp>
        <p:nvSpPr>
          <p:cNvPr id="46" name="Shape 46"/>
          <p:cNvSpPr/>
          <p:nvPr/>
        </p:nvSpPr>
        <p:spPr>
          <a:xfrm>
            <a:off x="5456577" y="8036361"/>
            <a:ext cx="260940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Megtartani</a:t>
            </a:r>
          </a:p>
        </p:txBody>
      </p:sp>
      <p:sp>
        <p:nvSpPr>
          <p:cNvPr id="47" name="Shape 47"/>
          <p:cNvSpPr/>
          <p:nvPr/>
        </p:nvSpPr>
        <p:spPr>
          <a:xfrm>
            <a:off x="9440690" y="5270678"/>
            <a:ext cx="2590223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Felkészíteni</a:t>
            </a:r>
          </a:p>
        </p:txBody>
      </p:sp>
      <p:sp>
        <p:nvSpPr>
          <p:cNvPr id="48" name="Shape 48"/>
          <p:cNvSpPr/>
          <p:nvPr/>
        </p:nvSpPr>
        <p:spPr>
          <a:xfrm>
            <a:off x="5687809" y="2737099"/>
            <a:ext cx="2146939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Kiküldeni</a:t>
            </a:r>
          </a:p>
        </p:txBody>
      </p:sp>
      <p:sp>
        <p:nvSpPr>
          <p:cNvPr id="49" name="Shape 49"/>
          <p:cNvSpPr/>
          <p:nvPr/>
        </p:nvSpPr>
        <p:spPr>
          <a:xfrm rot="2700000">
            <a:off x="2997615" y="6676152"/>
            <a:ext cx="2507463" cy="664197"/>
          </a:xfrm>
          <a:prstGeom prst="rightArrow">
            <a:avLst>
              <a:gd name="adj1" fmla="val 58902"/>
              <a:gd name="adj2" fmla="val 11805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50" name="Shape 50"/>
          <p:cNvSpPr/>
          <p:nvPr/>
        </p:nvSpPr>
        <p:spPr>
          <a:xfrm rot="18900000">
            <a:off x="7962316" y="6829776"/>
            <a:ext cx="2498433" cy="579494"/>
          </a:xfrm>
          <a:prstGeom prst="rightArrow">
            <a:avLst>
              <a:gd name="adj1" fmla="val 49529"/>
              <a:gd name="adj2" fmla="val 132953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51" name="Shape 51"/>
          <p:cNvSpPr/>
          <p:nvPr/>
        </p:nvSpPr>
        <p:spPr>
          <a:xfrm rot="12853234">
            <a:off x="8216307" y="3919583"/>
            <a:ext cx="2256833" cy="530325"/>
          </a:xfrm>
          <a:prstGeom prst="rightArrow">
            <a:avLst>
              <a:gd name="adj1" fmla="val 49529"/>
              <a:gd name="adj2" fmla="val 164627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52" name="Shape 52"/>
          <p:cNvSpPr/>
          <p:nvPr/>
        </p:nvSpPr>
        <p:spPr>
          <a:xfrm rot="8377508">
            <a:off x="3339510" y="3796187"/>
            <a:ext cx="2325280" cy="584017"/>
          </a:xfrm>
          <a:prstGeom prst="rightArrow">
            <a:avLst>
              <a:gd name="adj1" fmla="val 49529"/>
              <a:gd name="adj2" fmla="val 136091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R. Warren modellje</a:t>
            </a:r>
          </a:p>
        </p:txBody>
      </p:sp>
      <p:sp>
        <p:nvSpPr>
          <p:cNvPr id="55" name="Shape 55"/>
          <p:cNvSpPr/>
          <p:nvPr/>
        </p:nvSpPr>
        <p:spPr>
          <a:xfrm>
            <a:off x="340494" y="5040962"/>
            <a:ext cx="324785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 </a:t>
            </a:r>
            <a:r>
              <a:rPr b="1" sz="41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Megnyerni</a:t>
            </a:r>
            <a:r>
              <a:rPr sz="39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Megnyerni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547150" y="2295813"/>
            <a:ext cx="12178728" cy="6784850"/>
          </a:xfrm>
          <a:prstGeom prst="rect">
            <a:avLst/>
          </a:prstGeom>
        </p:spPr>
        <p:txBody>
          <a:bodyPr/>
          <a:lstStyle/>
          <a:p>
            <a:pPr lvl="0" marL="292424" indent="-292424" defTabSz="268731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megnyerni</a:t>
            </a:r>
            <a:r>
              <a:rPr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 - a szóban rejlő szép igazságok: erőfeszítés, gyarapodás, öröm</a:t>
            </a:r>
            <a:endParaRPr sz="2438">
              <a:solidFill>
                <a:srgbClr val="4F5C3F"/>
              </a:solidFill>
              <a:effectLst>
                <a:outerShdw sx="100000" sy="100000" kx="0" ky="0" algn="b" rotWithShape="0" blurRad="11684" dist="5842" dir="0">
                  <a:srgbClr val="FFFFFF">
                    <a:alpha val="45000"/>
                  </a:srgbClr>
                </a:outerShdw>
              </a:effectLst>
            </a:endParaRPr>
          </a:p>
          <a:p>
            <a:pPr lvl="2" marL="689680" indent="-292424" defTabSz="268731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Harc: kívül és belül, nyereség: 1.Isten országának és az örök életnek, 2. a közösségnek, öröm: a mennyben és a földön</a:t>
            </a:r>
            <a:endParaRPr i="1" sz="2438">
              <a:solidFill>
                <a:srgbClr val="4F5C3F"/>
              </a:solidFill>
              <a:effectLst>
                <a:outerShdw sx="100000" sy="100000" kx="0" ky="0" algn="b" rotWithShape="0" blurRad="11684" dist="5842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292424" indent="-292424" defTabSz="268731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Istenünk</a:t>
            </a:r>
            <a:r>
              <a:rPr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 </a:t>
            </a:r>
            <a:r>
              <a:rPr b="1"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Igéje</a:t>
            </a:r>
            <a:r>
              <a:rPr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 + </a:t>
            </a:r>
            <a:r>
              <a:rPr b="1"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személyes érintettségünk </a:t>
            </a:r>
            <a:endParaRPr b="1" sz="2438">
              <a:solidFill>
                <a:srgbClr val="4F5C3F"/>
              </a:solidFill>
              <a:effectLst>
                <a:outerShdw sx="100000" sy="100000" kx="0" ky="0" algn="b" rotWithShape="0" blurRad="11684" dist="5842" dir="0">
                  <a:srgbClr val="FFFFFF">
                    <a:alpha val="45000"/>
                  </a:srgbClr>
                </a:outerShdw>
              </a:effectLst>
            </a:endParaRPr>
          </a:p>
          <a:p>
            <a:pPr lvl="2" marL="689680" indent="-292424" defTabSz="268731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Az Ige erejébe vetett megújuló hit</a:t>
            </a:r>
            <a:endParaRPr b="1" i="1" sz="2438">
              <a:solidFill>
                <a:srgbClr val="4F5C3F"/>
              </a:solidFill>
              <a:effectLst>
                <a:outerShdw sx="100000" sy="100000" kx="0" ky="0" algn="b" rotWithShape="0" blurRad="11684" dist="5842" dir="0">
                  <a:srgbClr val="FFFFFF">
                    <a:alpha val="45000"/>
                  </a:srgbClr>
                </a:outerShdw>
              </a:effectLst>
            </a:endParaRPr>
          </a:p>
          <a:p>
            <a:pPr lvl="2" marL="689680" indent="-292424" defTabSz="268731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1Pt 3,15 Legyetek készen mindenkor számot adni a bennetek élő reménységről...</a:t>
            </a:r>
            <a:endParaRPr b="1" i="1" sz="2438">
              <a:solidFill>
                <a:srgbClr val="4F5C3F"/>
              </a:solidFill>
              <a:effectLst>
                <a:outerShdw sx="100000" sy="100000" kx="0" ky="0" algn="b" rotWithShape="0" blurRad="11684" dist="5842" dir="0">
                  <a:srgbClr val="FFFFFF">
                    <a:alpha val="45000"/>
                  </a:srgbClr>
                </a:outerShdw>
              </a:effectLst>
            </a:endParaRPr>
          </a:p>
          <a:p>
            <a:pPr lvl="2" marL="689680" indent="-292424" defTabSz="268731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Miért  követem Jézust? Melyik Ige a vezérelvem/kapaszkodóm? Mióta, miért? Miért jó nekem Krisztus-hitben járni? Mit veszítenék el ha nem lenne hitem?</a:t>
            </a:r>
            <a:endParaRPr i="1" sz="2438">
              <a:solidFill>
                <a:srgbClr val="4F5C3F"/>
              </a:solidFill>
              <a:effectLst>
                <a:outerShdw sx="100000" sy="100000" kx="0" ky="0" algn="b" rotWithShape="0" blurRad="11684" dist="5842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292424" indent="-292424" defTabSz="268731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 </a:t>
            </a:r>
            <a:r>
              <a:rPr b="1"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közös feladat</a:t>
            </a:r>
            <a:endParaRPr b="1" sz="2438">
              <a:solidFill>
                <a:srgbClr val="4F5C3F"/>
              </a:solidFill>
              <a:effectLst>
                <a:outerShdw sx="100000" sy="100000" kx="0" ky="0" algn="b" rotWithShape="0" blurRad="11684" dist="5842" dir="0">
                  <a:srgbClr val="FFFFFF">
                    <a:alpha val="45000"/>
                  </a:srgbClr>
                </a:outerShdw>
              </a:effectLst>
            </a:endParaRPr>
          </a:p>
          <a:p>
            <a:pPr lvl="2" marL="689680" indent="-292424" defTabSz="268731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2438">
                <a:solidFill>
                  <a:srgbClr val="4F5C3F"/>
                </a:solidFill>
                <a:effectLst>
                  <a:outerShdw sx="100000" sy="100000" kx="0" ky="0" algn="b" rotWithShape="0" blurRad="11684" dist="5842" dir="0">
                    <a:srgbClr val="FFFFFF">
                      <a:alpha val="45000"/>
                    </a:srgbClr>
                  </a:outerShdw>
                </a:effectLst>
              </a:rPr>
              <a:t>Ill. Nickey  Gumbel bizonyságtevő fiatalembere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R. Warren modellje</a:t>
            </a:r>
          </a:p>
        </p:txBody>
      </p:sp>
      <p:sp>
        <p:nvSpPr>
          <p:cNvPr id="61" name="Shape 61"/>
          <p:cNvSpPr/>
          <p:nvPr/>
        </p:nvSpPr>
        <p:spPr>
          <a:xfrm>
            <a:off x="604087" y="5053662"/>
            <a:ext cx="272067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 Megnyerni </a:t>
            </a:r>
          </a:p>
        </p:txBody>
      </p:sp>
      <p:sp>
        <p:nvSpPr>
          <p:cNvPr id="62" name="Shape 62"/>
          <p:cNvSpPr/>
          <p:nvPr/>
        </p:nvSpPr>
        <p:spPr>
          <a:xfrm>
            <a:off x="5456577" y="8036361"/>
            <a:ext cx="260940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Megtartani</a:t>
            </a:r>
          </a:p>
        </p:txBody>
      </p:sp>
      <p:sp>
        <p:nvSpPr>
          <p:cNvPr id="63" name="Shape 63"/>
          <p:cNvSpPr/>
          <p:nvPr/>
        </p:nvSpPr>
        <p:spPr>
          <a:xfrm>
            <a:off x="9440690" y="5270678"/>
            <a:ext cx="2590223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Felkészíteni</a:t>
            </a:r>
          </a:p>
        </p:txBody>
      </p:sp>
      <p:sp>
        <p:nvSpPr>
          <p:cNvPr id="64" name="Shape 64"/>
          <p:cNvSpPr/>
          <p:nvPr/>
        </p:nvSpPr>
        <p:spPr>
          <a:xfrm>
            <a:off x="5687809" y="2737099"/>
            <a:ext cx="2146939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Kiküldeni</a:t>
            </a:r>
          </a:p>
        </p:txBody>
      </p:sp>
      <p:sp>
        <p:nvSpPr>
          <p:cNvPr id="65" name="Shape 65"/>
          <p:cNvSpPr/>
          <p:nvPr/>
        </p:nvSpPr>
        <p:spPr>
          <a:xfrm rot="2700000">
            <a:off x="2997615" y="6676152"/>
            <a:ext cx="2507463" cy="664197"/>
          </a:xfrm>
          <a:prstGeom prst="rightArrow">
            <a:avLst>
              <a:gd name="adj1" fmla="val 58902"/>
              <a:gd name="adj2" fmla="val 11805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66" name="Shape 66"/>
          <p:cNvSpPr/>
          <p:nvPr/>
        </p:nvSpPr>
        <p:spPr>
          <a:xfrm rot="18900000">
            <a:off x="7962316" y="6829776"/>
            <a:ext cx="2498433" cy="579494"/>
          </a:xfrm>
          <a:prstGeom prst="rightArrow">
            <a:avLst>
              <a:gd name="adj1" fmla="val 49529"/>
              <a:gd name="adj2" fmla="val 132953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67" name="Shape 67"/>
          <p:cNvSpPr/>
          <p:nvPr/>
        </p:nvSpPr>
        <p:spPr>
          <a:xfrm rot="12853234">
            <a:off x="8216307" y="3919583"/>
            <a:ext cx="2256833" cy="530325"/>
          </a:xfrm>
          <a:prstGeom prst="rightArrow">
            <a:avLst>
              <a:gd name="adj1" fmla="val 49529"/>
              <a:gd name="adj2" fmla="val 164627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68" name="Shape 68"/>
          <p:cNvSpPr/>
          <p:nvPr/>
        </p:nvSpPr>
        <p:spPr>
          <a:xfrm rot="8377508">
            <a:off x="3339510" y="3796187"/>
            <a:ext cx="2325280" cy="584017"/>
          </a:xfrm>
          <a:prstGeom prst="rightArrow">
            <a:avLst>
              <a:gd name="adj1" fmla="val 49529"/>
              <a:gd name="adj2" fmla="val 136091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R. Warren modellje</a:t>
            </a:r>
          </a:p>
        </p:txBody>
      </p:sp>
      <p:sp>
        <p:nvSpPr>
          <p:cNvPr id="71" name="Shape 71"/>
          <p:cNvSpPr/>
          <p:nvPr/>
        </p:nvSpPr>
        <p:spPr>
          <a:xfrm>
            <a:off x="5214489" y="8030011"/>
            <a:ext cx="309357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1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Megtartani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Megtartani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825500" y="2177886"/>
            <a:ext cx="10385702" cy="7277426"/>
          </a:xfrm>
          <a:prstGeom prst="rect">
            <a:avLst/>
          </a:prstGeom>
        </p:spPr>
        <p:txBody>
          <a:bodyPr/>
          <a:lstStyle/>
          <a:p>
            <a:pPr lvl="0" marL="446193" indent="-446193" defTabSz="362204">
              <a:spcBef>
                <a:spcPts val="32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3720">
                <a:solidFill>
                  <a:srgbClr val="4F5C3F"/>
                </a:solidFill>
                <a:effectLst>
                  <a:outerShdw sx="100000" sy="100000" kx="0" ky="0" algn="b" rotWithShape="0" blurRad="15748" dist="7874" dir="0">
                    <a:srgbClr val="FFFFFF">
                      <a:alpha val="45000"/>
                    </a:srgbClr>
                  </a:outerShdw>
                </a:effectLst>
              </a:rPr>
              <a:t>Támogatni egymást</a:t>
            </a:r>
            <a:endParaRPr b="1" sz="3720">
              <a:solidFill>
                <a:srgbClr val="4F5C3F"/>
              </a:solidFill>
              <a:effectLst>
                <a:outerShdw sx="100000" sy="100000" kx="0" ky="0" algn="b" rotWithShape="0" blurRad="15748" dist="7874" dir="0">
                  <a:srgbClr val="FFFFFF">
                    <a:alpha val="45000"/>
                  </a:srgbClr>
                </a:outerShdw>
              </a:effectLst>
            </a:endParaRPr>
          </a:p>
          <a:p>
            <a:pPr lvl="3" marL="1249341" indent="-446193" defTabSz="362204">
              <a:spcBef>
                <a:spcPts val="32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3720">
                <a:solidFill>
                  <a:srgbClr val="4F5C3F"/>
                </a:solidFill>
                <a:effectLst>
                  <a:outerShdw sx="100000" sy="100000" kx="0" ky="0" algn="b" rotWithShape="0" blurRad="15748" dist="7874" dir="0">
                    <a:srgbClr val="FFFFFF">
                      <a:alpha val="45000"/>
                    </a:srgbClr>
                  </a:outerShdw>
                </a:effectLst>
              </a:rPr>
              <a:t>a hit növekedésének útján</a:t>
            </a:r>
            <a:endParaRPr i="1" sz="3720">
              <a:solidFill>
                <a:srgbClr val="4F5C3F"/>
              </a:solidFill>
              <a:effectLst>
                <a:outerShdw sx="100000" sy="100000" kx="0" ky="0" algn="b" rotWithShape="0" blurRad="15748" dist="7874" dir="0">
                  <a:srgbClr val="FFFFFF">
                    <a:alpha val="45000"/>
                  </a:srgbClr>
                </a:outerShdw>
              </a:effectLst>
            </a:endParaRPr>
          </a:p>
          <a:p>
            <a:pPr lvl="3" marL="1249341" indent="-446193" defTabSz="362204">
              <a:spcBef>
                <a:spcPts val="32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3720">
                <a:solidFill>
                  <a:srgbClr val="4F5C3F"/>
                </a:solidFill>
                <a:effectLst>
                  <a:outerShdw sx="100000" sy="100000" kx="0" ky="0" algn="b" rotWithShape="0" blurRad="15748" dist="7874" dir="0">
                    <a:srgbClr val="FFFFFF">
                      <a:alpha val="45000"/>
                    </a:srgbClr>
                  </a:outerShdw>
                </a:effectLst>
              </a:rPr>
              <a:t>a kisértések és nehézségek idején </a:t>
            </a:r>
            <a:endParaRPr i="1" sz="3720">
              <a:solidFill>
                <a:srgbClr val="4F5C3F"/>
              </a:solidFill>
              <a:effectLst>
                <a:outerShdw sx="100000" sy="100000" kx="0" ky="0" algn="b" rotWithShape="0" blurRad="15748" dist="7874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46193" indent="-446193" defTabSz="362204">
              <a:spcBef>
                <a:spcPts val="32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3720">
                <a:solidFill>
                  <a:srgbClr val="4F5C3F"/>
                </a:solidFill>
                <a:effectLst>
                  <a:outerShdw sx="100000" sy="100000" kx="0" ky="0" algn="b" rotWithShape="0" blurRad="15748" dist="7874" dir="0">
                    <a:srgbClr val="FFFFFF">
                      <a:alpha val="45000"/>
                    </a:srgbClr>
                  </a:outerShdw>
                </a:effectLst>
              </a:rPr>
              <a:t>Vállalni a konfrontációt - feloldani a konfliktust</a:t>
            </a:r>
            <a:endParaRPr b="1" sz="3720">
              <a:solidFill>
                <a:srgbClr val="4F5C3F"/>
              </a:solidFill>
              <a:effectLst>
                <a:outerShdw sx="100000" sy="100000" kx="0" ky="0" algn="b" rotWithShape="0" blurRad="15748" dist="7874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46193" indent="-446193" defTabSz="362204">
              <a:spcBef>
                <a:spcPts val="32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3720">
                <a:solidFill>
                  <a:srgbClr val="4F5C3F"/>
                </a:solidFill>
                <a:effectLst>
                  <a:outerShdw sx="100000" sy="100000" kx="0" ky="0" algn="b" rotWithShape="0" blurRad="15748" dist="7874" dir="0">
                    <a:srgbClr val="FFFFFF">
                      <a:alpha val="45000"/>
                    </a:srgbClr>
                  </a:outerShdw>
                </a:effectLst>
              </a:rPr>
              <a:t>Megismerni és elismerni egymást</a:t>
            </a:r>
            <a:endParaRPr b="1" sz="3720">
              <a:solidFill>
                <a:srgbClr val="4F5C3F"/>
              </a:solidFill>
              <a:effectLst>
                <a:outerShdw sx="100000" sy="100000" kx="0" ky="0" algn="b" rotWithShape="0" blurRad="15748" dist="7874" dir="0">
                  <a:srgbClr val="FFFFFF">
                    <a:alpha val="45000"/>
                  </a:srgbClr>
                </a:outerShdw>
              </a:effectLst>
            </a:endParaRPr>
          </a:p>
          <a:p>
            <a:pPr lvl="3" marL="1249341" indent="-446193" defTabSz="362204">
              <a:spcBef>
                <a:spcPts val="32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i="1" sz="3720">
                <a:solidFill>
                  <a:srgbClr val="4F5C3F"/>
                </a:solidFill>
                <a:effectLst>
                  <a:outerShdw sx="100000" sy="100000" kx="0" ky="0" algn="b" rotWithShape="0" blurRad="15748" dist="7874" dir="0">
                    <a:srgbClr val="FFFFFF">
                      <a:alpha val="45000"/>
                    </a:srgbClr>
                  </a:outerShdw>
                </a:effectLst>
              </a:rPr>
              <a:t>Ill. csoport szupervízió egy presbitériumban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R. Warren modellje</a:t>
            </a:r>
          </a:p>
        </p:txBody>
      </p:sp>
      <p:sp>
        <p:nvSpPr>
          <p:cNvPr id="77" name="Shape 77"/>
          <p:cNvSpPr/>
          <p:nvPr/>
        </p:nvSpPr>
        <p:spPr>
          <a:xfrm>
            <a:off x="604087" y="5053662"/>
            <a:ext cx="272067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 Megnyerni </a:t>
            </a:r>
          </a:p>
        </p:txBody>
      </p:sp>
      <p:sp>
        <p:nvSpPr>
          <p:cNvPr id="78" name="Shape 78"/>
          <p:cNvSpPr/>
          <p:nvPr/>
        </p:nvSpPr>
        <p:spPr>
          <a:xfrm>
            <a:off x="5456577" y="8036361"/>
            <a:ext cx="260940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Megtartani</a:t>
            </a:r>
          </a:p>
        </p:txBody>
      </p:sp>
      <p:sp>
        <p:nvSpPr>
          <p:cNvPr id="79" name="Shape 79"/>
          <p:cNvSpPr/>
          <p:nvPr/>
        </p:nvSpPr>
        <p:spPr>
          <a:xfrm>
            <a:off x="9440690" y="5270678"/>
            <a:ext cx="2590223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Felkészíteni</a:t>
            </a:r>
          </a:p>
        </p:txBody>
      </p:sp>
      <p:sp>
        <p:nvSpPr>
          <p:cNvPr id="80" name="Shape 80"/>
          <p:cNvSpPr/>
          <p:nvPr/>
        </p:nvSpPr>
        <p:spPr>
          <a:xfrm>
            <a:off x="5687809" y="2737099"/>
            <a:ext cx="2146939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Kiküldeni</a:t>
            </a:r>
          </a:p>
        </p:txBody>
      </p:sp>
      <p:sp>
        <p:nvSpPr>
          <p:cNvPr id="81" name="Shape 81"/>
          <p:cNvSpPr/>
          <p:nvPr/>
        </p:nvSpPr>
        <p:spPr>
          <a:xfrm rot="2700000">
            <a:off x="2997615" y="6676152"/>
            <a:ext cx="2507463" cy="664197"/>
          </a:xfrm>
          <a:prstGeom prst="rightArrow">
            <a:avLst>
              <a:gd name="adj1" fmla="val 58902"/>
              <a:gd name="adj2" fmla="val 11805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82" name="Shape 82"/>
          <p:cNvSpPr/>
          <p:nvPr/>
        </p:nvSpPr>
        <p:spPr>
          <a:xfrm rot="18900000">
            <a:off x="7962316" y="6829776"/>
            <a:ext cx="2498433" cy="579494"/>
          </a:xfrm>
          <a:prstGeom prst="rightArrow">
            <a:avLst>
              <a:gd name="adj1" fmla="val 49529"/>
              <a:gd name="adj2" fmla="val 132953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83" name="Shape 83"/>
          <p:cNvSpPr/>
          <p:nvPr/>
        </p:nvSpPr>
        <p:spPr>
          <a:xfrm rot="12853234">
            <a:off x="8216307" y="3919583"/>
            <a:ext cx="2256833" cy="530325"/>
          </a:xfrm>
          <a:prstGeom prst="rightArrow">
            <a:avLst>
              <a:gd name="adj1" fmla="val 49529"/>
              <a:gd name="adj2" fmla="val 164627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84" name="Shape 84"/>
          <p:cNvSpPr/>
          <p:nvPr/>
        </p:nvSpPr>
        <p:spPr>
          <a:xfrm rot="8377508">
            <a:off x="3339510" y="3796187"/>
            <a:ext cx="2325280" cy="584017"/>
          </a:xfrm>
          <a:prstGeom prst="rightArrow">
            <a:avLst>
              <a:gd name="adj1" fmla="val 49529"/>
              <a:gd name="adj2" fmla="val 136091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</a:p>
        </p:txBody>
      </p:sp>
    </p:spTree>
  </p:cSld>
  <p:clrMapOvr>
    <a:masterClrMapping/>
  </p:clrMapOvr>
  <p:transition spd="med" advClick="1">
    <p:dissolve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49056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49056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